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0" r:id="rId5"/>
  </p:sldMasterIdLst>
  <p:notesMasterIdLst>
    <p:notesMasterId r:id="rId64"/>
  </p:notesMasterIdLst>
  <p:handoutMasterIdLst>
    <p:handoutMasterId r:id="rId65"/>
  </p:handoutMasterIdLst>
  <p:sldIdLst>
    <p:sldId id="256" r:id="rId6"/>
    <p:sldId id="313" r:id="rId7"/>
    <p:sldId id="309" r:id="rId8"/>
    <p:sldId id="310" r:id="rId9"/>
    <p:sldId id="257" r:id="rId10"/>
    <p:sldId id="258" r:id="rId11"/>
    <p:sldId id="331" r:id="rId12"/>
    <p:sldId id="279" r:id="rId13"/>
    <p:sldId id="259" r:id="rId14"/>
    <p:sldId id="330" r:id="rId15"/>
    <p:sldId id="278" r:id="rId16"/>
    <p:sldId id="265" r:id="rId17"/>
    <p:sldId id="269" r:id="rId18"/>
    <p:sldId id="332" r:id="rId19"/>
    <p:sldId id="262" r:id="rId20"/>
    <p:sldId id="282" r:id="rId21"/>
    <p:sldId id="338" r:id="rId22"/>
    <p:sldId id="287" r:id="rId23"/>
    <p:sldId id="316" r:id="rId24"/>
    <p:sldId id="314" r:id="rId25"/>
    <p:sldId id="280" r:id="rId26"/>
    <p:sldId id="283" r:id="rId27"/>
    <p:sldId id="285" r:id="rId28"/>
    <p:sldId id="290" r:id="rId29"/>
    <p:sldId id="289" r:id="rId30"/>
    <p:sldId id="337" r:id="rId31"/>
    <p:sldId id="260" r:id="rId32"/>
    <p:sldId id="334" r:id="rId33"/>
    <p:sldId id="327" r:id="rId34"/>
    <p:sldId id="328" r:id="rId35"/>
    <p:sldId id="329" r:id="rId36"/>
    <p:sldId id="263" r:id="rId37"/>
    <p:sldId id="298" r:id="rId38"/>
    <p:sldId id="324" r:id="rId39"/>
    <p:sldId id="272" r:id="rId40"/>
    <p:sldId id="294" r:id="rId41"/>
    <p:sldId id="273" r:id="rId42"/>
    <p:sldId id="296" r:id="rId43"/>
    <p:sldId id="317" r:id="rId44"/>
    <p:sldId id="274" r:id="rId45"/>
    <p:sldId id="325" r:id="rId46"/>
    <p:sldId id="307" r:id="rId47"/>
    <p:sldId id="322" r:id="rId48"/>
    <p:sldId id="308" r:id="rId49"/>
    <p:sldId id="306" r:id="rId50"/>
    <p:sldId id="326" r:id="rId51"/>
    <p:sldId id="276" r:id="rId52"/>
    <p:sldId id="305" r:id="rId53"/>
    <p:sldId id="300" r:id="rId54"/>
    <p:sldId id="323" r:id="rId55"/>
    <p:sldId id="301" r:id="rId56"/>
    <p:sldId id="302" r:id="rId57"/>
    <p:sldId id="319" r:id="rId58"/>
    <p:sldId id="304" r:id="rId59"/>
    <p:sldId id="303" r:id="rId60"/>
    <p:sldId id="312" r:id="rId61"/>
    <p:sldId id="270" r:id="rId62"/>
    <p:sldId id="277" r:id="rId63"/>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9" autoAdjust="0"/>
    <p:restoredTop sz="74506" autoAdjust="0"/>
  </p:normalViewPr>
  <p:slideViewPr>
    <p:cSldViewPr showGuides="1">
      <p:cViewPr varScale="1">
        <p:scale>
          <a:sx n="69" d="100"/>
          <a:sy n="69" d="100"/>
        </p:scale>
        <p:origin x="339" y="33"/>
      </p:cViewPr>
      <p:guideLst>
        <p:guide orient="horz" pos="618"/>
        <p:guide pos="568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2/08/2016</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2/08/2016</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400" b="0" i="0" u="none" strike="noStrike" kern="1200" dirty="0">
              <a:solidFill>
                <a:schemeClr val="tx1"/>
              </a:solidFill>
              <a:effectLst/>
              <a:latin typeface="+mn-lt"/>
              <a:ea typeface="+mn-ea"/>
              <a:cs typeface="+mn-cs"/>
            </a:endParaRPr>
          </a:p>
          <a:p>
            <a:endParaRPr lang="en-US" sz="1400" b="0" i="0" u="none" strike="noStrike" kern="1200" dirty="0">
              <a:solidFill>
                <a:schemeClr val="tx1"/>
              </a:solidFill>
              <a:effectLst/>
              <a:latin typeface="+mn-lt"/>
              <a:ea typeface="+mn-ea"/>
              <a:cs typeface="+mn-cs"/>
            </a:endParaRPr>
          </a:p>
          <a:p>
            <a:endParaRPr lang="en-US" b="0"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935338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671581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a:t>We </a:t>
            </a:r>
            <a:r>
              <a:rPr lang="en-US" dirty="0"/>
              <a:t>stumbled across this quote on SO and we though it was a really succinct and simple description of what claims-based </a:t>
            </a:r>
            <a:r>
              <a:rPr lang="en-US" dirty="0" err="1"/>
              <a:t>auth</a:t>
            </a:r>
            <a:r>
              <a:rPr lang="en-US" dirty="0"/>
              <a:t> is all about.</a:t>
            </a:r>
          </a:p>
          <a:p>
            <a:endParaRPr lang="en-US" dirty="0"/>
          </a:p>
          <a:p>
            <a:r>
              <a:rPr lang="en-US" dirty="0"/>
              <a:t>Claims based authentication is something that we</a:t>
            </a:r>
            <a:r>
              <a:rPr lang="en-US" baseline="0" dirty="0"/>
              <a:t> think a lot of people get confused about and while there are a lot of things that come with it essentially it all boils down to this quote.</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707003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endParaRPr lang="en-AU" dirty="0"/>
          </a:p>
          <a:p>
            <a:endParaRPr lang="en-US" dirty="0"/>
          </a:p>
          <a:p>
            <a:endParaRPr lang="en-US" dirty="0"/>
          </a:p>
          <a:p>
            <a:r>
              <a:rPr lang="en-US" dirty="0"/>
              <a:t>Originally claims-based authentication was created to support federation between companies, but it’s become clear that it’s important to delegate authentication to a trusted third-party</a:t>
            </a:r>
            <a:r>
              <a:rPr lang="en-US" baseline="0" dirty="0"/>
              <a:t> rather than building it into every application. This is better from both a security and a user convenience point of view.</a:t>
            </a:r>
            <a:endParaRPr lang="en-AU" dirty="0"/>
          </a:p>
          <a:p>
            <a:endParaRPr lang="en-AU" dirty="0"/>
          </a:p>
          <a:p>
            <a:endParaRPr lang="en-AU" dirty="0"/>
          </a:p>
          <a:p>
            <a:r>
              <a:rPr lang="en-AU" dirty="0"/>
              <a:t>https://pixabay.com/en/coat-of-arms-decoration-interior-576202/</a:t>
            </a:r>
          </a:p>
          <a:p>
            <a:endParaRPr lang="en-US" dirty="0"/>
          </a:p>
          <a:p>
            <a:r>
              <a:rPr lang="en-AU" dirty="0"/>
              <a:t>http://www.cloudidentity.com/blog/2008/11/26/an-identity-provider-and-its-sts-preliminary-considerations/</a:t>
            </a:r>
          </a:p>
          <a:p>
            <a:r>
              <a:rPr lang="en-AU" dirty="0"/>
              <a:t>http://stackoverflow.com/questions/6786887/explain-claims-based-authentication-to-a-5-year-old</a:t>
            </a:r>
          </a:p>
          <a:p>
            <a:r>
              <a:rPr lang="en-AU" dirty="0"/>
              <a:t>https://msdn.microsoft.com/en-au/library/ee517291.aspx</a:t>
            </a:r>
          </a:p>
          <a:p>
            <a:r>
              <a:rPr lang="en-AU" dirty="0"/>
              <a:t>https://en.wikipedia.org/wiki/Claims-based_identity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40116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r>
              <a:rPr lang="en-US" dirty="0"/>
              <a:t>Having different terminology to describe the same things is part of what makes this stuff so hard to understand. We are going to try and use consistent</a:t>
            </a:r>
            <a:r>
              <a:rPr lang="en-US" baseline="0" dirty="0"/>
              <a:t> terminology in this presentation to try and help you understand what we are saying. We are trying to describe some fairly complex concepts so we hope this will help.</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84013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endParaRPr lang="en-AU" dirty="0"/>
          </a:p>
          <a:p>
            <a:r>
              <a:rPr lang="en-AU" dirty="0"/>
              <a:t>https://www.empowerid.com/learningcenter/technologies/service-identity-providers</a:t>
            </a:r>
          </a:p>
          <a:p>
            <a:r>
              <a:rPr lang="en-AU" dirty="0"/>
              <a:t>http://nordicapis.com/api-security-oauth-openid-connect-depth/</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792607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Joint</a:t>
            </a:r>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dirty="0"/>
              <a:t>https://blogs.technet.microsoft.com/askpfeplat/2014/11/02/adfs-deep-dive-comparing-ws-fed-saml-and-oauth/</a:t>
            </a:r>
          </a:p>
          <a:p>
            <a:pPr marL="0" marR="0" indent="0" algn="l" defTabSz="1088502" rtl="0" eaLnBrk="1" fontAlgn="auto" latinLnBrk="0" hangingPunct="1">
              <a:lnSpc>
                <a:spcPct val="100000"/>
              </a:lnSpc>
              <a:spcBef>
                <a:spcPts val="0"/>
              </a:spcBef>
              <a:spcAft>
                <a:spcPts val="0"/>
              </a:spcAft>
              <a:buClrTx/>
              <a:buSzTx/>
              <a:buFontTx/>
              <a:buNone/>
              <a:tabLst/>
              <a:defRPr/>
            </a:pPr>
            <a:r>
              <a:rPr lang="en-US" dirty="0"/>
              <a:t>https://leastprivilege.com/2015/11/25/reference-tokens-and-introspection/</a:t>
            </a:r>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a:p>
          <a:p>
            <a:pPr>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dirty="0"/>
              <a:t>One of the great</a:t>
            </a:r>
            <a:r>
              <a:rPr lang="en-US" baseline="0" dirty="0"/>
              <a:t> things about claims-based authentication is that users no longer have to present their password to every application they authenticate to. That allows us to lock down the identity providers and securely store passwords and limit the attack vectors on their credentials being compromised.</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Instead, as we already demonstrated with the driver’s license analogy – claims-based identity involves presenting a token to the application that has been issued by a trusted identity provider. There are broadly two types of tokens – reference tokens and self-contained tokens.</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A reference token is a random string of characters that can then be passed back to the identity provider by the application to exchange it for the user’s identity and claims. This involves extra round-trips to the identity server and an onus on the application to control how long they cache the lookup data, but allows the identity provider to have more fine-grained control over revoking access.</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A self-contained token will contain all of the claims and identity information as well as a way of cryptographically verifying whether or not the token indeed came from the trusted identity provider. This could involve either encrypting the whole token, or leaving it unencrypted, but cryptographically signed.</a:t>
            </a:r>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324532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325106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1206309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3785547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endParaRPr lang="en-AU" dirty="0"/>
          </a:p>
          <a:p>
            <a:endParaRPr lang="en-AU" dirty="0"/>
          </a:p>
          <a:p>
            <a:r>
              <a:rPr lang="en-AU" dirty="0"/>
              <a:t>http://stackoverflow.com/a/1937391/1445713</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2389351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endParaRPr lang="en-AU" dirty="0"/>
          </a:p>
          <a:p>
            <a:endParaRPr lang="en-AU" dirty="0"/>
          </a:p>
          <a:p>
            <a:r>
              <a:rPr lang="en-AU" dirty="0"/>
              <a:t>We find that,</a:t>
            </a:r>
            <a:r>
              <a:rPr lang="en-AU" baseline="0" dirty="0"/>
              <a:t> while this stuff is really important most developers find it really confusing because there are a lot of different concepts at play that are generally explained really poorly. Our hope is that we can pull out the important bits and explain them to you in a way that’s easy to understand.</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59163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endParaRPr lang="en-AU" dirty="0"/>
          </a:p>
          <a:p>
            <a:endParaRPr lang="en-AU" dirty="0"/>
          </a:p>
          <a:p>
            <a:r>
              <a:rPr lang="en-AU" dirty="0"/>
              <a:t>https://www.owasp.org/images/7/78/Federated_Identities_in_the_Real_World_-_Nathan_Sargent.pdf Slide 12</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437019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http://stackoverflow.com/a/1937391/1445713</a:t>
            </a:r>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614662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910986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683449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endParaRPr lang="en-AU" dirty="0"/>
          </a:p>
          <a:p>
            <a:r>
              <a:rPr lang="en-AU" dirty="0"/>
              <a:t>Most claims are three letters to</a:t>
            </a:r>
            <a:r>
              <a:rPr lang="en-AU" baseline="0" dirty="0"/>
              <a:t> make it compact – not mandatory though</a:t>
            </a:r>
          </a:p>
          <a:p>
            <a:r>
              <a:rPr lang="en-AU" baseline="0" dirty="0"/>
              <a:t>The header has 2 recommended, but optional claims</a:t>
            </a:r>
          </a:p>
          <a:p>
            <a:r>
              <a:rPr lang="en-AU" baseline="0" dirty="0"/>
              <a:t>The payload has three types of claims: reserved, public and private</a:t>
            </a:r>
          </a:p>
          <a:p>
            <a:r>
              <a:rPr lang="en-AU" baseline="0" dirty="0"/>
              <a:t>JWT is very open/flexible/simple – other standards can then be more specific and mandate certain fields</a:t>
            </a:r>
          </a:p>
          <a:p>
            <a:r>
              <a:rPr lang="en-AU" baseline="0" dirty="0"/>
              <a:t>2 types of hashing algorithm: RS256 (RSA public/private key) and HS256 (private secret hash)</a:t>
            </a:r>
          </a:p>
          <a:p>
            <a:endParaRPr lang="en-AU" baseline="0" dirty="0"/>
          </a:p>
          <a:p>
            <a:endParaRPr lang="en-AU" dirty="0"/>
          </a:p>
          <a:p>
            <a:r>
              <a:rPr lang="en-AU" baseline="0" dirty="0"/>
              <a:t>https://jwt.io/introduction/</a:t>
            </a:r>
          </a:p>
          <a:p>
            <a:r>
              <a:rPr lang="en-AU" dirty="0"/>
              <a:t>http://www.iana.org/assignments/jwt/jwt.xhtml</a:t>
            </a:r>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2061399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3480861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Matt</a:t>
            </a:r>
          </a:p>
          <a:p>
            <a:endParaRPr lang="en-US" dirty="0"/>
          </a:p>
          <a:p>
            <a:pPr lvl="0"/>
            <a:r>
              <a:rPr lang="en-AU" sz="1400" b="1" kern="1200" dirty="0">
                <a:solidFill>
                  <a:schemeClr val="tx1"/>
                </a:solidFill>
                <a:effectLst/>
                <a:latin typeface="+mn-lt"/>
                <a:ea typeface="+mn-ea"/>
                <a:cs typeface="+mn-cs"/>
              </a:rPr>
              <a:t>Pre-history</a:t>
            </a:r>
            <a:r>
              <a:rPr lang="en-AU" sz="1400" kern="1200" dirty="0">
                <a:solidFill>
                  <a:schemeClr val="tx1"/>
                </a:solidFill>
                <a:effectLst/>
                <a:latin typeface="+mn-lt"/>
                <a:ea typeface="+mn-ea"/>
                <a:cs typeface="+mn-cs"/>
              </a:rPr>
              <a:t> – self-managed </a:t>
            </a:r>
            <a:r>
              <a:rPr lang="en-AU" sz="1400" kern="1200" dirty="0" err="1">
                <a:solidFill>
                  <a:schemeClr val="tx1"/>
                </a:solidFill>
                <a:effectLst/>
                <a:latin typeface="+mn-lt"/>
                <a:ea typeface="+mn-ea"/>
                <a:cs typeface="+mn-cs"/>
              </a:rPr>
              <a:t>auth</a:t>
            </a:r>
            <a:endParaRPr lang="en-AU" sz="1400" kern="1200" dirty="0">
              <a:solidFill>
                <a:schemeClr val="tx1"/>
              </a:solidFill>
              <a:effectLst/>
              <a:latin typeface="+mn-lt"/>
              <a:ea typeface="+mn-ea"/>
              <a:cs typeface="+mn-cs"/>
            </a:endParaRPr>
          </a:p>
          <a:p>
            <a:pPr lvl="1"/>
            <a:r>
              <a:rPr lang="en-AU" sz="1400" kern="1200" dirty="0">
                <a:solidFill>
                  <a:schemeClr val="tx1"/>
                </a:solidFill>
                <a:effectLst/>
                <a:latin typeface="+mn-lt"/>
                <a:ea typeface="+mn-ea"/>
                <a:cs typeface="+mn-cs"/>
              </a:rPr>
              <a:t>Web sites forced us to use Post-Its or password managers because there were too many credentials to remember</a:t>
            </a:r>
          </a:p>
          <a:p>
            <a:pPr lvl="1"/>
            <a:r>
              <a:rPr lang="en-AU" sz="1400" kern="1200" dirty="0">
                <a:solidFill>
                  <a:schemeClr val="tx1"/>
                </a:solidFill>
                <a:effectLst/>
                <a:latin typeface="+mn-lt"/>
                <a:ea typeface="+mn-ea"/>
                <a:cs typeface="+mn-cs"/>
              </a:rPr>
              <a:t>Intranet apps leveraged the power of Kerberos but were isolated from the outside world</a:t>
            </a:r>
          </a:p>
          <a:p>
            <a:pPr lvl="0"/>
            <a:r>
              <a:rPr lang="en-AU" sz="1400" b="1" kern="1200" dirty="0">
                <a:solidFill>
                  <a:schemeClr val="tx1"/>
                </a:solidFill>
                <a:effectLst/>
                <a:latin typeface="+mn-lt"/>
                <a:ea typeface="+mn-ea"/>
                <a:cs typeface="+mn-cs"/>
              </a:rPr>
              <a:t>Federation</a:t>
            </a:r>
            <a:r>
              <a:rPr lang="en-AU" sz="1400" kern="1200" dirty="0">
                <a:solidFill>
                  <a:schemeClr val="tx1"/>
                </a:solidFill>
                <a:effectLst/>
                <a:latin typeface="+mn-lt"/>
                <a:ea typeface="+mn-ea"/>
                <a:cs typeface="+mn-cs"/>
              </a:rPr>
              <a:t> – SAML and WS-*</a:t>
            </a:r>
          </a:p>
          <a:p>
            <a:pPr lvl="1"/>
            <a:r>
              <a:rPr lang="en-AU" sz="1400" kern="1200" dirty="0">
                <a:solidFill>
                  <a:schemeClr val="tx1"/>
                </a:solidFill>
                <a:effectLst/>
                <a:latin typeface="+mn-lt"/>
                <a:ea typeface="+mn-ea"/>
                <a:cs typeface="+mn-cs"/>
              </a:rPr>
              <a:t>Single sign on and trust between organisations for a seamless browser-based experience</a:t>
            </a:r>
          </a:p>
          <a:p>
            <a:pPr lvl="1"/>
            <a:r>
              <a:rPr lang="en-AU" sz="1400" kern="1200" dirty="0">
                <a:solidFill>
                  <a:schemeClr val="tx1"/>
                </a:solidFill>
                <a:effectLst/>
                <a:latin typeface="+mn-lt"/>
                <a:ea typeface="+mn-ea"/>
                <a:cs typeface="+mn-cs"/>
              </a:rPr>
              <a:t>Heavy identity protocols only really suited to browsers</a:t>
            </a:r>
          </a:p>
          <a:p>
            <a:pPr lvl="0"/>
            <a:r>
              <a:rPr lang="en-AU" sz="1400" b="1" kern="1200" dirty="0">
                <a:solidFill>
                  <a:schemeClr val="tx1"/>
                </a:solidFill>
                <a:effectLst/>
                <a:latin typeface="+mn-lt"/>
                <a:ea typeface="+mn-ea"/>
                <a:cs typeface="+mn-cs"/>
              </a:rPr>
              <a:t>Ubiquitous identity</a:t>
            </a:r>
            <a:r>
              <a:rPr lang="en-AU" sz="1400" kern="1200" dirty="0">
                <a:solidFill>
                  <a:schemeClr val="tx1"/>
                </a:solidFill>
                <a:effectLst/>
                <a:latin typeface="+mn-lt"/>
                <a:ea typeface="+mn-ea"/>
                <a:cs typeface="+mn-cs"/>
              </a:rPr>
              <a:t> – OAuth2 and </a:t>
            </a:r>
            <a:r>
              <a:rPr lang="en-AU" sz="1400" kern="1200" dirty="0" err="1">
                <a:solidFill>
                  <a:schemeClr val="tx1"/>
                </a:solidFill>
                <a:effectLst/>
                <a:latin typeface="+mn-lt"/>
                <a:ea typeface="+mn-ea"/>
                <a:cs typeface="+mn-cs"/>
              </a:rPr>
              <a:t>OpenIDConnect</a:t>
            </a:r>
            <a:endParaRPr lang="en-AU" sz="1400" kern="1200" dirty="0">
              <a:solidFill>
                <a:schemeClr val="tx1"/>
              </a:solidFill>
              <a:effectLst/>
              <a:latin typeface="+mn-lt"/>
              <a:ea typeface="+mn-ea"/>
              <a:cs typeface="+mn-cs"/>
            </a:endParaRPr>
          </a:p>
          <a:p>
            <a:pPr lvl="1"/>
            <a:r>
              <a:rPr lang="en-AU" sz="1400" kern="1200" dirty="0">
                <a:solidFill>
                  <a:schemeClr val="tx1"/>
                </a:solidFill>
                <a:effectLst/>
                <a:latin typeface="+mn-lt"/>
                <a:ea typeface="+mn-ea"/>
                <a:cs typeface="+mn-cs"/>
              </a:rPr>
              <a:t>Designed to support mobile apps, headless devices (</a:t>
            </a:r>
            <a:r>
              <a:rPr lang="en-AU" sz="1400" kern="1200" dirty="0" err="1">
                <a:solidFill>
                  <a:schemeClr val="tx1"/>
                </a:solidFill>
                <a:effectLst/>
                <a:latin typeface="+mn-lt"/>
                <a:ea typeface="+mn-ea"/>
                <a:cs typeface="+mn-cs"/>
              </a:rPr>
              <a:t>IoT</a:t>
            </a:r>
            <a:r>
              <a:rPr lang="en-AU" sz="1400" kern="1200" dirty="0">
                <a:solidFill>
                  <a:schemeClr val="tx1"/>
                </a:solidFill>
                <a:effectLst/>
                <a:latin typeface="+mn-lt"/>
                <a:ea typeface="+mn-ea"/>
                <a:cs typeface="+mn-cs"/>
              </a:rPr>
              <a:t>), identity and </a:t>
            </a:r>
            <a:r>
              <a:rPr lang="en-AU" sz="1400" kern="1200" dirty="0" err="1">
                <a:solidFill>
                  <a:schemeClr val="tx1"/>
                </a:solidFill>
                <a:effectLst/>
                <a:latin typeface="+mn-lt"/>
                <a:ea typeface="+mn-ea"/>
                <a:cs typeface="+mn-cs"/>
              </a:rPr>
              <a:t>auth</a:t>
            </a:r>
            <a:r>
              <a:rPr lang="en-AU" sz="1400" kern="1200" dirty="0">
                <a:solidFill>
                  <a:schemeClr val="tx1"/>
                </a:solidFill>
                <a:effectLst/>
                <a:latin typeface="+mn-lt"/>
                <a:ea typeface="+mn-ea"/>
                <a:cs typeface="+mn-cs"/>
              </a:rPr>
              <a:t> from the outset</a:t>
            </a:r>
          </a:p>
          <a:p>
            <a:pPr lvl="1"/>
            <a:r>
              <a:rPr lang="en-AU" sz="1400" kern="1200" dirty="0">
                <a:solidFill>
                  <a:schemeClr val="tx1"/>
                </a:solidFill>
                <a:effectLst/>
                <a:latin typeface="+mn-lt"/>
                <a:ea typeface="+mn-ea"/>
                <a:cs typeface="+mn-cs"/>
              </a:rPr>
              <a:t>Implementation is developer-friendly and relatively simple to implement, as opposed to WS-* or SAML-P</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1817154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dirty="0"/>
              <a:t>https://blogs.technet.microsoft.com/askpfeplat/2014/11/02/adfs-deep-dive-comparing-ws-fed-saml-and-oauth/</a:t>
            </a:r>
          </a:p>
          <a:p>
            <a:endParaRPr lang="en-AU" dirty="0"/>
          </a:p>
          <a:p>
            <a:endParaRPr lang="en-AU" dirty="0"/>
          </a:p>
          <a:p>
            <a:r>
              <a:rPr lang="en-AU" dirty="0"/>
              <a:t>Mostly used by Microsoft ADFS.</a:t>
            </a:r>
          </a:p>
          <a:p>
            <a:r>
              <a:rPr lang="en-AU" dirty="0"/>
              <a:t>Useful</a:t>
            </a:r>
            <a:r>
              <a:rPr lang="en-AU" baseline="0" dirty="0"/>
              <a:t> for federating Microsoft products and services.</a:t>
            </a:r>
          </a:p>
          <a:p>
            <a:r>
              <a:rPr lang="en-AU" baseline="0" dirty="0"/>
              <a:t>You fire a request as per the slide, it logs you in and then shoots you back with a SAML token in response.</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3062181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endParaRPr lang="en-AU" dirty="0"/>
          </a:p>
          <a:p>
            <a:endParaRPr lang="en-AU" dirty="0"/>
          </a:p>
          <a:p>
            <a:r>
              <a:rPr lang="en-AU" dirty="0"/>
              <a:t>https://blogs.technet.microsoft.com/askpfeplat/2014/11/02/adfs-deep-dive-comparing-ws-fed-saml-and-oauth/</a:t>
            </a:r>
          </a:p>
          <a:p>
            <a:endParaRPr lang="en-AU" dirty="0"/>
          </a:p>
          <a:p>
            <a:endParaRPr lang="en-AU" dirty="0"/>
          </a:p>
          <a:p>
            <a:r>
              <a:rPr lang="en-AU" dirty="0"/>
              <a:t>Yes! SAML is both a token type</a:t>
            </a:r>
            <a:r>
              <a:rPr lang="en-AU" baseline="0" dirty="0"/>
              <a:t> and an authentication protocol – confusing right!?</a:t>
            </a:r>
            <a:endParaRPr lang="en-AU" dirty="0"/>
          </a:p>
          <a:p>
            <a:endParaRPr lang="en-AU" dirty="0"/>
          </a:p>
          <a:p>
            <a:r>
              <a:rPr lang="en-AU" dirty="0"/>
              <a:t>Widely supported federation standard.</a:t>
            </a:r>
          </a:p>
          <a:p>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baseline="0" dirty="0"/>
              <a:t>You fire a request as per the slide, it logs you in and then shoots you back with a SAML token in response.</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3808277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endParaRPr lang="en-AU" dirty="0"/>
          </a:p>
          <a:p>
            <a:endParaRPr lang="en-AU" dirty="0"/>
          </a:p>
          <a:p>
            <a:r>
              <a:rPr lang="en-AU" dirty="0"/>
              <a:t>https://blogs.technet.microsoft.com/askpfeplat/2014/11/02/adfs-deep-dive-comparing-ws-fed-saml-and-oauth/</a:t>
            </a:r>
          </a:p>
          <a:p>
            <a:pPr>
              <a:defRPr/>
            </a:pPr>
            <a:r>
              <a:rPr lang="en-US" b="0" dirty="0"/>
              <a:t>https://knpuniversity.com/screencast/oauth</a:t>
            </a:r>
          </a:p>
          <a:p>
            <a:pPr marL="0" marR="0" indent="0" algn="l" defTabSz="1088502" rtl="0" eaLnBrk="1" fontAlgn="auto" latinLnBrk="0" hangingPunct="1">
              <a:lnSpc>
                <a:spcPct val="100000"/>
              </a:lnSpc>
              <a:spcBef>
                <a:spcPts val="0"/>
              </a:spcBef>
              <a:spcAft>
                <a:spcPts val="0"/>
              </a:spcAft>
              <a:buClrTx/>
              <a:buSzTx/>
              <a:buFontTx/>
              <a:buNone/>
              <a:tabLst/>
              <a:defRPr/>
            </a:pPr>
            <a:r>
              <a:rPr lang="en-US" b="0" dirty="0"/>
              <a:t>https://aaronparecki.com/2012/07/29/2/oauth2-simplified</a:t>
            </a:r>
          </a:p>
          <a:p>
            <a:pPr marL="0" marR="0" indent="0" algn="l" defTabSz="1088502" rtl="0" eaLnBrk="1" fontAlgn="auto" latinLnBrk="0" hangingPunct="1">
              <a:lnSpc>
                <a:spcPct val="100000"/>
              </a:lnSpc>
              <a:spcBef>
                <a:spcPts val="0"/>
              </a:spcBef>
              <a:spcAft>
                <a:spcPts val="0"/>
              </a:spcAft>
              <a:buClrTx/>
              <a:buSzTx/>
              <a:buFontTx/>
              <a:buNone/>
              <a:tabLst/>
              <a:defRPr/>
            </a:pPr>
            <a:r>
              <a:rPr lang="en-US" b="0" dirty="0"/>
              <a:t>https://adamkorczynski.com/2013/10/</a:t>
            </a:r>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a:p>
            <a:endParaRPr lang="en-AU" dirty="0"/>
          </a:p>
          <a:p>
            <a:r>
              <a:rPr lang="en-AU" dirty="0"/>
              <a:t>OAuth is relatively</a:t>
            </a:r>
            <a:r>
              <a:rPr lang="en-AU" baseline="0" dirty="0"/>
              <a:t> new and was born out of the social media networks trying to allow people to authorise actions on external sites on behalf of their social login. It’s actually not an authentication protocol – it’s technically just an authorisation framework with lots of implementation detail missing – you can use it for authentication, but there is a lot of work to do to ensure you don’t introduce security holes.</a:t>
            </a:r>
          </a:p>
          <a:p>
            <a:endParaRPr lang="en-AU" baseline="0" dirty="0"/>
          </a:p>
          <a:p>
            <a:r>
              <a:rPr lang="en-AU" baseline="0" dirty="0"/>
              <a:t>This leads us naturally on to …</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323777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2248586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endParaRPr lang="en-AU" dirty="0"/>
          </a:p>
          <a:p>
            <a:r>
              <a:rPr lang="en-AU" dirty="0"/>
              <a:t>http://connect2id.com/learn/openid-connect</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368447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 (Rob to add context about SAML)</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1570021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2737111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Rob</a:t>
            </a:r>
          </a:p>
          <a:p>
            <a:endParaRPr lang="en-US" sz="2400" dirty="0"/>
          </a:p>
          <a:p>
            <a:r>
              <a:rPr lang="en-US" sz="2400"/>
              <a:t>OAuth </a:t>
            </a:r>
            <a:r>
              <a:rPr lang="en-US" sz="2400" dirty="0"/>
              <a:t>Client  / OpenID Connect Relying Party</a:t>
            </a:r>
          </a:p>
          <a:p>
            <a:r>
              <a:rPr lang="en-US" sz="2400" dirty="0"/>
              <a:t>Must register with the authorization server</a:t>
            </a:r>
          </a:p>
          <a:p>
            <a:pPr marL="0" marR="0" indent="0" algn="l" defTabSz="1088502" rtl="0" eaLnBrk="1" fontAlgn="auto" latinLnBrk="0" hangingPunct="1">
              <a:lnSpc>
                <a:spcPct val="100000"/>
              </a:lnSpc>
              <a:spcBef>
                <a:spcPts val="0"/>
              </a:spcBef>
              <a:spcAft>
                <a:spcPts val="0"/>
              </a:spcAft>
              <a:buClrTx/>
              <a:buSzTx/>
              <a:buFontTx/>
              <a:buNone/>
              <a:tabLst/>
              <a:defRPr/>
            </a:pPr>
            <a:r>
              <a:rPr lang="en-US" sz="2400" dirty="0"/>
              <a:t>Needs configuration information for the </a:t>
            </a:r>
            <a:r>
              <a:rPr lang="en-US" sz="2400" dirty="0" err="1"/>
              <a:t>IdP</a:t>
            </a:r>
            <a:endParaRPr lang="en-US" sz="2400" dirty="0"/>
          </a:p>
          <a:p>
            <a:r>
              <a:rPr lang="en-US" sz="2400" dirty="0"/>
              <a:t>Prepares request to </a:t>
            </a:r>
            <a:r>
              <a:rPr lang="en-US" sz="2400" dirty="0" err="1"/>
              <a:t>authz</a:t>
            </a:r>
            <a:r>
              <a:rPr lang="en-US" sz="2400" dirty="0"/>
              <a:t> endpoint and deals with response via redirection endpoint</a:t>
            </a:r>
          </a:p>
          <a:p>
            <a:r>
              <a:rPr lang="en-US" sz="2400" dirty="0"/>
              <a:t>Confidential clients  (vs Public clients)</a:t>
            </a:r>
          </a:p>
          <a:p>
            <a:pPr lvl="1"/>
            <a:r>
              <a:rPr lang="en-US" sz="2400" dirty="0"/>
              <a:t>Can use a password or client certificate to authenticate themselves</a:t>
            </a:r>
          </a:p>
          <a:p>
            <a:r>
              <a:rPr lang="en-US" sz="2400" dirty="0"/>
              <a:t>Identified by a client id</a:t>
            </a:r>
          </a:p>
          <a:p>
            <a:r>
              <a:rPr lang="en-US" sz="2400" dirty="0"/>
              <a:t>Should verify the digital signature of a JWT</a:t>
            </a:r>
          </a:p>
          <a:p>
            <a:r>
              <a:rPr lang="en-US" sz="2400" dirty="0"/>
              <a:t>Should check the timestamp and lifetime</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1504289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3346334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p>
          <a:p>
            <a:endParaRPr lang="en-AU" dirty="0"/>
          </a:p>
          <a:p>
            <a:endParaRPr lang="en-AU" dirty="0"/>
          </a:p>
          <a:p>
            <a:r>
              <a:rPr lang="en-AU" dirty="0"/>
              <a:t>http://openid.net/specs/openid-connect-basic-1_0.html#Scopes</a:t>
            </a:r>
          </a:p>
          <a:p>
            <a:endParaRPr lang="en-US" dirty="0"/>
          </a:p>
          <a:p>
            <a:endParaRPr lang="en-US" dirty="0"/>
          </a:p>
          <a:p>
            <a:r>
              <a:rPr lang="en-US" dirty="0"/>
              <a:t>Part of OAuth</a:t>
            </a:r>
          </a:p>
          <a:p>
            <a:r>
              <a:rPr lang="en-US" dirty="0"/>
              <a:t>Scopes allow clients to tailor what they are asking authorization to access e.g. when logging into Twitter it asks if you’re happy with the client accessing DMs, posting tweets, looking at timeline etc. There could be optional scopes e.g. looking at your email address.</a:t>
            </a:r>
          </a:p>
          <a:p>
            <a:r>
              <a:rPr lang="en-US" dirty="0"/>
              <a:t>Some of them are likely required and some may be optional</a:t>
            </a:r>
          </a:p>
          <a:p>
            <a:r>
              <a:rPr lang="en-US" dirty="0"/>
              <a:t>Users can be asked to consent to the access before proceeding</a:t>
            </a:r>
          </a:p>
          <a:p>
            <a:r>
              <a:rPr lang="en-US" dirty="0"/>
              <a:t>There are a standard set of scopes, but you can use custom scopes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28890445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p>
          <a:p>
            <a:endParaRPr lang="en-US" dirty="0"/>
          </a:p>
          <a:p>
            <a:endParaRPr lang="en-US" dirty="0"/>
          </a:p>
          <a:p>
            <a:r>
              <a:rPr lang="en-US" dirty="0"/>
              <a:t>profile, email, address and phone all allow</a:t>
            </a:r>
            <a:r>
              <a:rPr lang="en-US" baseline="0" dirty="0"/>
              <a:t> access to all or a sub-set of claims from the </a:t>
            </a:r>
            <a:r>
              <a:rPr lang="en-US" baseline="0" dirty="0" err="1"/>
              <a:t>UserInfo</a:t>
            </a:r>
            <a:r>
              <a:rPr lang="en-US" baseline="0" dirty="0"/>
              <a:t> endpoint.</a:t>
            </a:r>
          </a:p>
          <a:p>
            <a:r>
              <a:rPr lang="en-US" baseline="0" dirty="0" err="1"/>
              <a:t>offline_access</a:t>
            </a:r>
            <a:r>
              <a:rPr lang="en-US" baseline="0" dirty="0"/>
              <a:t> requests an OAuth 2 refresh token</a:t>
            </a:r>
          </a:p>
          <a:p>
            <a:endParaRPr lang="en-US" dirty="0"/>
          </a:p>
          <a:p>
            <a:endParaRPr lang="en-US" dirty="0"/>
          </a:p>
          <a:p>
            <a:r>
              <a:rPr lang="en-US" dirty="0" err="1"/>
              <a:t>Openid</a:t>
            </a:r>
            <a:r>
              <a:rPr lang="en-US" dirty="0"/>
              <a:t> scope is required</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55375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3846334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endParaRPr lang="en-AU" dirty="0"/>
          </a:p>
          <a:p>
            <a:r>
              <a:rPr lang="en-AU" dirty="0"/>
              <a:t>http://connect2id.com/learn/openid-connect</a:t>
            </a:r>
          </a:p>
          <a:p>
            <a:r>
              <a:rPr lang="en-AU" dirty="0"/>
              <a:t>3 possible token types.</a:t>
            </a:r>
          </a:p>
          <a:p>
            <a:endParaRPr lang="en-US" dirty="0"/>
          </a:p>
          <a:p>
            <a:endParaRPr lang="en-US" dirty="0"/>
          </a:p>
          <a:p>
            <a:r>
              <a:rPr lang="en-US" dirty="0"/>
              <a:t>T</a:t>
            </a:r>
            <a:r>
              <a:rPr lang="en-US" sz="1400" b="0" i="0" kern="1200" dirty="0">
                <a:solidFill>
                  <a:schemeClr val="tx1"/>
                </a:solidFill>
                <a:effectLst/>
                <a:latin typeface="+mn-lt"/>
                <a:ea typeface="+mn-ea"/>
                <a:cs typeface="+mn-cs"/>
              </a:rPr>
              <a:t>he ID token is how Open ID Connect</a:t>
            </a:r>
            <a:r>
              <a:rPr lang="en-US" sz="1400" b="0" i="0" kern="1200" baseline="0" dirty="0">
                <a:solidFill>
                  <a:schemeClr val="tx1"/>
                </a:solidFill>
                <a:effectLst/>
                <a:latin typeface="+mn-lt"/>
                <a:ea typeface="+mn-ea"/>
                <a:cs typeface="+mn-cs"/>
              </a:rPr>
              <a:t> performs authentication. It contains:</a:t>
            </a:r>
          </a:p>
          <a:p>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Asserts the identity of the user, called </a:t>
            </a:r>
            <a:r>
              <a:rPr lang="en-US" sz="1400" b="0" i="1" kern="1200" dirty="0">
                <a:solidFill>
                  <a:schemeClr val="tx1"/>
                </a:solidFill>
                <a:effectLst/>
                <a:latin typeface="+mn-lt"/>
                <a:ea typeface="+mn-ea"/>
                <a:cs typeface="+mn-cs"/>
              </a:rPr>
              <a:t>subject</a:t>
            </a:r>
            <a:r>
              <a:rPr lang="en-US" sz="1400" b="0" i="0" kern="1200" dirty="0">
                <a:solidFill>
                  <a:schemeClr val="tx1"/>
                </a:solidFill>
                <a:effectLst/>
                <a:latin typeface="+mn-lt"/>
                <a:ea typeface="+mn-ea"/>
                <a:cs typeface="+mn-cs"/>
              </a:rPr>
              <a:t> in OpenID (sub).</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Specifies the issuing authority (</a:t>
            </a:r>
            <a:r>
              <a:rPr lang="en-US" sz="1400" b="0" i="0" kern="1200" dirty="0" err="1">
                <a:solidFill>
                  <a:schemeClr val="tx1"/>
                </a:solidFill>
                <a:effectLst/>
                <a:latin typeface="+mn-lt"/>
                <a:ea typeface="+mn-ea"/>
                <a:cs typeface="+mn-cs"/>
              </a:rPr>
              <a:t>iss</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Is generated for a particular </a:t>
            </a:r>
            <a:r>
              <a:rPr lang="en-US" sz="1400" b="0" i="1" kern="1200" dirty="0">
                <a:solidFill>
                  <a:schemeClr val="tx1"/>
                </a:solidFill>
                <a:effectLst/>
                <a:latin typeface="+mn-lt"/>
                <a:ea typeface="+mn-ea"/>
                <a:cs typeface="+mn-cs"/>
              </a:rPr>
              <a:t>audience</a:t>
            </a:r>
            <a:r>
              <a:rPr lang="en-US" sz="1400" b="0" i="0" kern="1200" dirty="0">
                <a:solidFill>
                  <a:schemeClr val="tx1"/>
                </a:solidFill>
                <a:effectLst/>
                <a:latin typeface="+mn-lt"/>
                <a:ea typeface="+mn-ea"/>
                <a:cs typeface="+mn-cs"/>
              </a:rPr>
              <a:t>, i.e. client (</a:t>
            </a:r>
            <a:r>
              <a:rPr lang="en-US" sz="1400" b="0" i="0" kern="1200" dirty="0" err="1">
                <a:solidFill>
                  <a:schemeClr val="tx1"/>
                </a:solidFill>
                <a:effectLst/>
                <a:latin typeface="+mn-lt"/>
                <a:ea typeface="+mn-ea"/>
                <a:cs typeface="+mn-cs"/>
              </a:rPr>
              <a:t>aud</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contain a nonce (nonce).</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specify when (</a:t>
            </a:r>
            <a:r>
              <a:rPr lang="en-US" sz="1400" b="0" i="0" kern="1200" dirty="0" err="1">
                <a:solidFill>
                  <a:schemeClr val="tx1"/>
                </a:solidFill>
                <a:effectLst/>
                <a:latin typeface="+mn-lt"/>
                <a:ea typeface="+mn-ea"/>
                <a:cs typeface="+mn-cs"/>
              </a:rPr>
              <a:t>auth_time</a:t>
            </a:r>
            <a:r>
              <a:rPr lang="en-US" sz="1400" b="0" i="0" kern="1200" dirty="0">
                <a:solidFill>
                  <a:schemeClr val="tx1"/>
                </a:solidFill>
                <a:effectLst/>
                <a:latin typeface="+mn-lt"/>
                <a:ea typeface="+mn-ea"/>
                <a:cs typeface="+mn-cs"/>
              </a:rPr>
              <a:t>) and how, in terms of strength (</a:t>
            </a:r>
            <a:r>
              <a:rPr lang="en-US" sz="1400" b="0" i="0" kern="1200" dirty="0" err="1">
                <a:solidFill>
                  <a:schemeClr val="tx1"/>
                </a:solidFill>
                <a:effectLst/>
                <a:latin typeface="+mn-lt"/>
                <a:ea typeface="+mn-ea"/>
                <a:cs typeface="+mn-cs"/>
              </a:rPr>
              <a:t>acr</a:t>
            </a:r>
            <a:r>
              <a:rPr lang="en-US" sz="1400" b="0" i="0" kern="1200" dirty="0">
                <a:solidFill>
                  <a:schemeClr val="tx1"/>
                </a:solidFill>
                <a:effectLst/>
                <a:latin typeface="+mn-lt"/>
                <a:ea typeface="+mn-ea"/>
                <a:cs typeface="+mn-cs"/>
              </a:rPr>
              <a:t>), the user was authenticated.</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Has an issue (</a:t>
            </a:r>
            <a:r>
              <a:rPr lang="en-US" sz="1400" b="0" i="0" kern="1200" dirty="0" err="1">
                <a:solidFill>
                  <a:schemeClr val="tx1"/>
                </a:solidFill>
                <a:effectLst/>
                <a:latin typeface="+mn-lt"/>
                <a:ea typeface="+mn-ea"/>
                <a:cs typeface="+mn-cs"/>
              </a:rPr>
              <a:t>iat</a:t>
            </a:r>
            <a:r>
              <a:rPr lang="en-US" sz="1400" b="0" i="0" kern="1200" dirty="0">
                <a:solidFill>
                  <a:schemeClr val="tx1"/>
                </a:solidFill>
                <a:effectLst/>
                <a:latin typeface="+mn-lt"/>
                <a:ea typeface="+mn-ea"/>
                <a:cs typeface="+mn-cs"/>
              </a:rPr>
              <a:t>) and an expiration date (</a:t>
            </a:r>
            <a:r>
              <a:rPr lang="en-US" sz="1400" b="0" i="0" kern="1200" dirty="0" err="1">
                <a:solidFill>
                  <a:schemeClr val="tx1"/>
                </a:solidFill>
                <a:effectLst/>
                <a:latin typeface="+mn-lt"/>
                <a:ea typeface="+mn-ea"/>
                <a:cs typeface="+mn-cs"/>
              </a:rPr>
              <a:t>exp</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include additional requested details about the subject, such as name and email address.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Is digitally signed, so it can be verified by the intended recipients.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optionally be encrypted for confidentiality.</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ID token may be passed to other components of the app or to backend services when knowledge of the user’s identity is required, for example to log audit trails.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17464153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2697985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1862619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://openid.net/specs/openid-connect-core-1_0.html#AuthorizationEndpoint</a:t>
            </a:r>
          </a:p>
          <a:p>
            <a:r>
              <a:rPr lang="en-AU" dirty="0"/>
              <a:t>http://openid.net/specs/openid-connect-core-1_0.html#ImplicitAuthorizationEndpoint</a:t>
            </a:r>
          </a:p>
          <a:p>
            <a:r>
              <a:rPr lang="en-AU" dirty="0"/>
              <a:t>http://openid.net/specs/openid-connect-core-1_0.html#HybridAuthorizationEndpoint</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3126758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332403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dirty="0"/>
              <a:t>http://openid.net/specs/openid-connect-core-1_0.html#TokenEndpoint</a:t>
            </a:r>
          </a:p>
          <a:p>
            <a:r>
              <a:rPr lang="en-AU" dirty="0"/>
              <a:t>http://openid.net/specs/openid-connect-core-1_0.html#HybridTokenEndpoint</a:t>
            </a:r>
          </a:p>
          <a:p>
            <a:r>
              <a:rPr lang="en-AU" dirty="0"/>
              <a:t>http://openid.net/specs/openid-connect-core-1_0.html#RefreshingAccessToken</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2604134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Matt</a:t>
            </a:r>
          </a:p>
          <a:p>
            <a:pPr>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sz="1400"/>
              <a:t>Can </a:t>
            </a:r>
            <a:r>
              <a:rPr lang="en-US" sz="1400" dirty="0"/>
              <a:t>request claims via scopes or </a:t>
            </a:r>
            <a:r>
              <a:rPr lang="en-US" sz="1400" dirty="0" err="1"/>
              <a:t>UserInfo</a:t>
            </a:r>
            <a:r>
              <a:rPr lang="en-US" sz="1400" dirty="0"/>
              <a:t> endpoint</a:t>
            </a:r>
          </a:p>
          <a:p>
            <a:endParaRPr lang="en-US" dirty="0"/>
          </a:p>
          <a:p>
            <a:r>
              <a:rPr lang="en-AU" dirty="0"/>
              <a:t>https://identityserver.github.io/Documentation/docs/endpoints/userinfo.html</a:t>
            </a:r>
          </a:p>
          <a:p>
            <a:r>
              <a:rPr lang="en-AU" dirty="0"/>
              <a:t>http://openid.net/specs/openid-connect-core-1_0.html#UserInfo</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45</a:t>
            </a:fld>
            <a:endParaRPr lang="en-AU"/>
          </a:p>
        </p:txBody>
      </p:sp>
    </p:spTree>
    <p:extLst>
      <p:ext uri="{BB962C8B-B14F-4D97-AF65-F5344CB8AC3E}">
        <p14:creationId xmlns:p14="http://schemas.microsoft.com/office/powerpoint/2010/main" val="493473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46</a:t>
            </a:fld>
            <a:endParaRPr lang="en-AU"/>
          </a:p>
        </p:txBody>
      </p:sp>
    </p:spTree>
    <p:extLst>
      <p:ext uri="{BB962C8B-B14F-4D97-AF65-F5344CB8AC3E}">
        <p14:creationId xmlns:p14="http://schemas.microsoft.com/office/powerpoint/2010/main" val="31407068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47</a:t>
            </a:fld>
            <a:endParaRPr lang="en-AU"/>
          </a:p>
        </p:txBody>
      </p:sp>
    </p:spTree>
    <p:extLst>
      <p:ext uri="{BB962C8B-B14F-4D97-AF65-F5344CB8AC3E}">
        <p14:creationId xmlns:p14="http://schemas.microsoft.com/office/powerpoint/2010/main" val="56826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://openid.net/specs/openid-connect-core-1_0.html#Authentication</a:t>
            </a:r>
          </a:p>
        </p:txBody>
      </p:sp>
      <p:sp>
        <p:nvSpPr>
          <p:cNvPr id="4" name="Slide Number Placeholder 3"/>
          <p:cNvSpPr>
            <a:spLocks noGrp="1"/>
          </p:cNvSpPr>
          <p:nvPr>
            <p:ph type="sldNum" sz="quarter" idx="10"/>
          </p:nvPr>
        </p:nvSpPr>
        <p:spPr/>
        <p:txBody>
          <a:bodyPr/>
          <a:lstStyle/>
          <a:p>
            <a:fld id="{325FB293-4812-4AD5-9D7B-16C5960DBBF9}" type="slidenum">
              <a:rPr lang="en-AU" smtClean="0"/>
              <a:t>48</a:t>
            </a:fld>
            <a:endParaRPr lang="en-AU"/>
          </a:p>
        </p:txBody>
      </p:sp>
    </p:spTree>
    <p:extLst>
      <p:ext uri="{BB962C8B-B14F-4D97-AF65-F5344CB8AC3E}">
        <p14:creationId xmlns:p14="http://schemas.microsoft.com/office/powerpoint/2010/main" val="11365107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49</a:t>
            </a:fld>
            <a:endParaRPr lang="en-AU"/>
          </a:p>
        </p:txBody>
      </p:sp>
    </p:spTree>
    <p:extLst>
      <p:ext uri="{BB962C8B-B14F-4D97-AF65-F5344CB8AC3E}">
        <p14:creationId xmlns:p14="http://schemas.microsoft.com/office/powerpoint/2010/main" val="3947833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://openid.net/specs/openid-connect-core-1_0.html#TokenEndpoint</a:t>
            </a:r>
          </a:p>
          <a:p>
            <a:r>
              <a:rPr lang="en-AU" dirty="0"/>
              <a:t>http://openid.net/specs/openid-connect-core-1_0.html#HybridTokenEndpoint</a:t>
            </a:r>
          </a:p>
          <a:p>
            <a:r>
              <a:rPr lang="en-AU" dirty="0"/>
              <a:t>http://openid.net/specs/openid-connect-core-1_0.html#RefreshingAccessToken</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50</a:t>
            </a:fld>
            <a:endParaRPr lang="en-AU"/>
          </a:p>
        </p:txBody>
      </p:sp>
    </p:spTree>
    <p:extLst>
      <p:ext uri="{BB962C8B-B14F-4D97-AF65-F5344CB8AC3E}">
        <p14:creationId xmlns:p14="http://schemas.microsoft.com/office/powerpoint/2010/main" val="1756711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51</a:t>
            </a:fld>
            <a:endParaRPr lang="en-AU"/>
          </a:p>
        </p:txBody>
      </p:sp>
    </p:spTree>
    <p:extLst>
      <p:ext uri="{BB962C8B-B14F-4D97-AF65-F5344CB8AC3E}">
        <p14:creationId xmlns:p14="http://schemas.microsoft.com/office/powerpoint/2010/main" val="2742738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endParaRPr lang="en-AU" dirty="0"/>
          </a:p>
          <a:p>
            <a:endParaRPr lang="en-US" dirty="0"/>
          </a:p>
          <a:p>
            <a:endParaRPr lang="en-US" dirty="0"/>
          </a:p>
          <a:p>
            <a:r>
              <a:rPr lang="en-US" dirty="0"/>
              <a:t>Traditional applications are easy – you have authentication and authorization rolled into a single</a:t>
            </a:r>
            <a:r>
              <a:rPr lang="en-US" baseline="0" dirty="0"/>
              <a:t> application and that application would be responsible for managing the login credentials and will typically use cookies to keep the authentication state.</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255692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52</a:t>
            </a:fld>
            <a:endParaRPr lang="en-AU"/>
          </a:p>
        </p:txBody>
      </p:sp>
    </p:spTree>
    <p:extLst>
      <p:ext uri="{BB962C8B-B14F-4D97-AF65-F5344CB8AC3E}">
        <p14:creationId xmlns:p14="http://schemas.microsoft.com/office/powerpoint/2010/main" val="18319533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53</a:t>
            </a:fld>
            <a:endParaRPr lang="en-AU"/>
          </a:p>
        </p:txBody>
      </p:sp>
    </p:spTree>
    <p:extLst>
      <p:ext uri="{BB962C8B-B14F-4D97-AF65-F5344CB8AC3E}">
        <p14:creationId xmlns:p14="http://schemas.microsoft.com/office/powerpoint/2010/main" val="38106784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54</a:t>
            </a:fld>
            <a:endParaRPr lang="en-AU"/>
          </a:p>
        </p:txBody>
      </p:sp>
    </p:spTree>
    <p:extLst>
      <p:ext uri="{BB962C8B-B14F-4D97-AF65-F5344CB8AC3E}">
        <p14:creationId xmlns:p14="http://schemas.microsoft.com/office/powerpoint/2010/main" val="10112780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55</a:t>
            </a:fld>
            <a:endParaRPr lang="en-AU"/>
          </a:p>
        </p:txBody>
      </p:sp>
    </p:spTree>
    <p:extLst>
      <p:ext uri="{BB962C8B-B14F-4D97-AF65-F5344CB8AC3E}">
        <p14:creationId xmlns:p14="http://schemas.microsoft.com/office/powerpoint/2010/main" val="39755164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pPr marL="0" indent="0">
              <a:buNone/>
            </a:pPr>
            <a:endParaRPr lang="en-US" dirty="0"/>
          </a:p>
          <a:p>
            <a:pPr marL="0" indent="0">
              <a:buNone/>
            </a:pPr>
            <a:endParaRPr lang="en-AU" dirty="0"/>
          </a:p>
          <a:p>
            <a:pPr marL="342900" indent="-342900">
              <a:buAutoNum type="arabicPeriod"/>
            </a:pPr>
            <a:r>
              <a:rPr lang="en-AU" dirty="0"/>
              <a:t>Show implicit over fiddler including login</a:t>
            </a:r>
          </a:p>
          <a:p>
            <a:pPr marL="342900" indent="-342900">
              <a:buAutoNum type="arabicPeriod"/>
            </a:pPr>
            <a:r>
              <a:rPr lang="en-AU" dirty="0"/>
              <a:t>Show </a:t>
            </a:r>
            <a:r>
              <a:rPr lang="en-AU" dirty="0" err="1"/>
              <a:t>jwt</a:t>
            </a:r>
            <a:r>
              <a:rPr lang="en-AU" dirty="0"/>
              <a:t> decode in jwt.io</a:t>
            </a:r>
          </a:p>
          <a:p>
            <a:pPr marL="342900" indent="-342900">
              <a:buAutoNum type="arabicPeriod"/>
            </a:pPr>
            <a:r>
              <a:rPr lang="en-AU" dirty="0"/>
              <a:t>Show </a:t>
            </a:r>
            <a:r>
              <a:rPr lang="en-AU" dirty="0" err="1"/>
              <a:t>id_token</a:t>
            </a:r>
            <a:r>
              <a:rPr lang="en-AU" dirty="0"/>
              <a:t>,</a:t>
            </a:r>
            <a:r>
              <a:rPr lang="en-AU" baseline="0" dirty="0"/>
              <a:t> </a:t>
            </a:r>
            <a:r>
              <a:rPr lang="en-AU" baseline="0" dirty="0" err="1"/>
              <a:t>access_token</a:t>
            </a:r>
            <a:r>
              <a:rPr lang="en-AU" baseline="0" dirty="0"/>
              <a:t>, both</a:t>
            </a:r>
          </a:p>
          <a:p>
            <a:pPr marL="342900" indent="-342900">
              <a:buAutoNum type="arabicPeriod"/>
            </a:pPr>
            <a:r>
              <a:rPr lang="en-AU" baseline="0" dirty="0"/>
              <a:t>Show discovery metadata</a:t>
            </a:r>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56</a:t>
            </a:fld>
            <a:endParaRPr lang="en-AU"/>
          </a:p>
        </p:txBody>
      </p:sp>
    </p:spTree>
    <p:extLst>
      <p:ext uri="{BB962C8B-B14F-4D97-AF65-F5344CB8AC3E}">
        <p14:creationId xmlns:p14="http://schemas.microsoft.com/office/powerpoint/2010/main" val="134875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Matt</a:t>
            </a:r>
            <a:endParaRPr lang="en-AU" dirty="0"/>
          </a:p>
          <a:p>
            <a:endParaRPr lang="en-US" dirty="0"/>
          </a:p>
          <a:p>
            <a:r>
              <a:rPr lang="en-US" dirty="0"/>
              <a:t>There are two main things that modern applications that change the dynamic of authentication significantly:</a:t>
            </a:r>
          </a:p>
          <a:p>
            <a:endParaRPr lang="en-US" dirty="0"/>
          </a:p>
          <a:p>
            <a:r>
              <a:rPr lang="en-US" dirty="0"/>
              <a:t>1. Authentication is no longer controlled by the application itself – in particular we are seeing delegation of identity verification to third parties. This is great because it puts the responsibility of securing and verifying credentials in the hands of big companies that can afford to do it right. This also allows for easy SSO which is convenient to users.</a:t>
            </a:r>
          </a:p>
          <a:p>
            <a:r>
              <a:rPr lang="en-US" dirty="0"/>
              <a:t>2. Applications are becoming increasingly distributed, and not</a:t>
            </a:r>
            <a:r>
              <a:rPr lang="en-US" baseline="0" dirty="0"/>
              <a:t> just behind corporate firewalls either, but over the open Internet. This means that authentication and identity state somehow needs to be passed outside of the applications we write.</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157861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this stuff is so important!</a:t>
            </a:r>
          </a:p>
          <a:p>
            <a:endParaRPr lang="en-US" dirty="0"/>
          </a:p>
          <a:p>
            <a:r>
              <a:rPr lang="en-US"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414367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295327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p>
          <a:p>
            <a:pPr marL="0" indent="0">
              <a:buNone/>
            </a:pPr>
            <a:endParaRPr lang="en-US" dirty="0"/>
          </a:p>
          <a:p>
            <a:pPr marL="0" indent="0">
              <a:buNone/>
            </a:pPr>
            <a:r>
              <a:rPr lang="en-US" dirty="0"/>
              <a:t>Authorization is what happens after a user is both identified and authenticated – it’s how you determine what level of access you have.</a:t>
            </a:r>
          </a:p>
          <a:p>
            <a:pPr marL="0" indent="0">
              <a:buNone/>
            </a:pPr>
            <a:endParaRPr lang="en-US" dirty="0"/>
          </a:p>
          <a:p>
            <a:pPr marL="342900" indent="-342900">
              <a:buAutoNum type="arabicPeriod"/>
            </a:pPr>
            <a:r>
              <a:rPr lang="en-US" dirty="0"/>
              <a:t>Real-life: bouncer at a club</a:t>
            </a:r>
          </a:p>
          <a:p>
            <a:pPr marL="342900" indent="-342900">
              <a:buAutoNum type="arabicPeriod"/>
            </a:pPr>
            <a:r>
              <a:rPr lang="en-US" dirty="0"/>
              <a:t>Traditional apps: Username is identity, password is authentication, authorization is checking user has role to access a particular feature</a:t>
            </a:r>
          </a:p>
          <a:p>
            <a:pPr marL="342900" indent="-342900">
              <a:buAutoNum type="arabicPeriod"/>
            </a:pPr>
            <a:r>
              <a:rPr lang="en-US" dirty="0"/>
              <a:t>Modern apps:</a:t>
            </a:r>
            <a:r>
              <a:rPr lang="en-US" baseline="0" dirty="0"/>
              <a:t> I</a:t>
            </a:r>
            <a:r>
              <a:rPr lang="en-US" dirty="0"/>
              <a:t>dentity is a token, authentication is verifying that token, authorization is using information in that token e.g. a claim (which we’ll explain next)</a:t>
            </a:r>
          </a:p>
          <a:p>
            <a:pPr marL="0" indent="0">
              <a:buNone/>
            </a:pPr>
            <a:endParaRPr lang="en-US" dirty="0"/>
          </a:p>
          <a:p>
            <a:endParaRPr lang="en-US" dirty="0"/>
          </a:p>
          <a:p>
            <a:pPr marL="0" indent="0">
              <a:buNone/>
            </a:pPr>
            <a:r>
              <a:rPr lang="en-AU" dirty="0"/>
              <a:t>https://danielmiessler.com/blog/security-identification-authentication-and-authorization/</a:t>
            </a:r>
          </a:p>
          <a:p>
            <a:endParaRPr lang="en-AU" dirty="0"/>
          </a:p>
          <a:p>
            <a:r>
              <a:rPr lang="en-AU" dirty="0"/>
              <a:t>https://commons.wikimedia.org/wiki/File:Speech_bubble.svg</a:t>
            </a:r>
          </a:p>
          <a:p>
            <a:r>
              <a:rPr lang="en-AU" dirty="0"/>
              <a:t>https://pixabay.com/en/head-the-dummy-avatar-man-user-659650/</a:t>
            </a:r>
          </a:p>
          <a:p>
            <a:r>
              <a:rPr lang="en-AU" dirty="0"/>
              <a:t>https://pixabay.com/en/bodyguard-police-detective-agent-145447/</a:t>
            </a:r>
          </a:p>
          <a:p>
            <a:r>
              <a:rPr lang="en-AU" dirty="0"/>
              <a:t>https://pixabay.com/en/card-identification-identity-card-158195/</a:t>
            </a:r>
          </a:p>
          <a:p>
            <a:r>
              <a:rPr lang="en-AU" dirty="0"/>
              <a:t>https://pixabay.com/en/beer-drink-beverage-alcohol-1139368/</a:t>
            </a:r>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3820090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7" y="0"/>
            <a:ext cx="12200259" cy="6872955"/>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51178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32810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Freestyle_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4029328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Freestyle_Black">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solidFill>
                  <a:schemeClr val="bg1"/>
                </a:solidFill>
              </a:defRPr>
            </a:lvl1pPr>
            <a:lvl2pPr>
              <a:buClr>
                <a:srgbClr val="E5007E"/>
              </a:buClr>
              <a:defRPr spc="0" baseline="0">
                <a:solidFill>
                  <a:schemeClr val="bg1"/>
                </a:solidFill>
              </a:defRPr>
            </a:lvl2pPr>
            <a:lvl3pPr>
              <a:buClr>
                <a:srgbClr val="E5007E"/>
              </a:buClr>
              <a:defRPr spc="0" baseline="0">
                <a:solidFill>
                  <a:schemeClr val="bg1"/>
                </a:solidFill>
              </a:defRPr>
            </a:lvl3pPr>
            <a:lvl4pPr>
              <a:buClr>
                <a:srgbClr val="E5007E"/>
              </a:buClr>
              <a:defRPr spc="0" baseline="0">
                <a:solidFill>
                  <a:schemeClr val="bg1"/>
                </a:solidFill>
              </a:defRPr>
            </a:lvl4pPr>
            <a:lvl5pPr>
              <a:buClr>
                <a:srgbClr val="E5007E"/>
              </a:buClr>
              <a:defRPr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1338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849222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642817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act/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8290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Thank you_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371920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Thank you_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0315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3292843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Thank you_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843349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Thank you_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10029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Thank you_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0" y="794"/>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310737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91834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70538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7695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60904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680794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887475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8424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3525031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637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9435627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832015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997706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35876297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13704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5119357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4103419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1341893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149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6110096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8592966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14"/>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2590006" y="6630194"/>
            <a:ext cx="3597460"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ndcsydney</a:t>
            </a:r>
            <a:r>
              <a:rPr lang="en-US" sz="1100" dirty="0">
                <a:solidFill>
                  <a:schemeClr val="bg1"/>
                </a:solidFill>
              </a:rPr>
              <a:t> #</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536142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40112835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25273228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32728093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0522223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36884864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7" y="0"/>
            <a:ext cx="12200259" cy="6872955"/>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4237737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8554997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04567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9610237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42162589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2468557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1358369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6711599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0" baseline="0">
                <a:solidFill>
                  <a:schemeClr val="bg1"/>
                </a:solidFill>
              </a:defRPr>
            </a:lvl1pPr>
            <a:lvl2pPr marL="358775" indent="-179388">
              <a:buClrTx/>
              <a:defRPr sz="2000" spc="0" baseline="0">
                <a:solidFill>
                  <a:schemeClr val="bg1"/>
                </a:solidFill>
              </a:defRPr>
            </a:lvl2pPr>
            <a:lvl3pPr marL="538163" indent="-179388">
              <a:buClrTx/>
              <a:defRPr sz="2000" spc="0" baseline="0">
                <a:solidFill>
                  <a:schemeClr val="bg1"/>
                </a:solidFill>
              </a:defRPr>
            </a:lvl3pPr>
            <a:lvl4pPr marL="717550" indent="-179388">
              <a:buClrTx/>
              <a:defRPr sz="2000" spc="0" baseline="0">
                <a:solidFill>
                  <a:schemeClr val="bg1"/>
                </a:solidFill>
              </a:defRPr>
            </a:lvl4pPr>
            <a:lvl5pPr marL="896938" indent="-179388">
              <a:buClrTx/>
              <a:defRPr sz="2000"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a:xfrm>
            <a:off x="9479582" y="6468918"/>
            <a:ext cx="1404270" cy="312332"/>
          </a:xfrm>
          <a:prstGeom prst="rect">
            <a:avLst/>
          </a:prstGeom>
        </p:spPr>
        <p:txBody>
          <a:bodyPr/>
          <a:lstStyle>
            <a:lvl1pPr>
              <a:defRPr sz="800"/>
            </a:lvl1pPr>
          </a:lstStyle>
          <a:p>
            <a:fld id="{D5202F35-1E60-44E7-A8CA-65A043171768}" type="datetime1">
              <a:rPr lang="en-AU" smtClean="0"/>
              <a:pPr/>
              <a:t>2/08/2016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2632631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247723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8677138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ank/Freestyle_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TextBox 8"/>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33099360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Freestyle_Black">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solidFill>
                  <a:schemeClr val="bg1"/>
                </a:solidFill>
              </a:defRPr>
            </a:lvl1pPr>
            <a:lvl2pPr>
              <a:buClr>
                <a:srgbClr val="E5007E"/>
              </a:buClr>
              <a:defRPr spc="0" baseline="0">
                <a:solidFill>
                  <a:schemeClr val="bg1"/>
                </a:solidFill>
              </a:defRPr>
            </a:lvl2pPr>
            <a:lvl3pPr>
              <a:buClr>
                <a:srgbClr val="E5007E"/>
              </a:buClr>
              <a:defRPr spc="0" baseline="0">
                <a:solidFill>
                  <a:schemeClr val="bg1"/>
                </a:solidFill>
              </a:defRPr>
            </a:lvl3pPr>
            <a:lvl4pPr>
              <a:buClr>
                <a:srgbClr val="E5007E"/>
              </a:buClr>
              <a:defRPr spc="0" baseline="0">
                <a:solidFill>
                  <a:schemeClr val="bg1"/>
                </a:solidFill>
              </a:defRPr>
            </a:lvl4pPr>
            <a:lvl5pPr>
              <a:buClr>
                <a:srgbClr val="E5007E"/>
              </a:buClr>
              <a:defRPr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9989899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1560697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068060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22866500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6407124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29342504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ontact/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8765436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ntact/Thank you_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5190374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ntact/Thank you_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9994572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ontact/Thank you_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13391185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ontact/Thank you_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560991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ontact/Thank you_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0" y="794"/>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4095707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1701318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59363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630378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2460217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8704077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2333818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4393037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003555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2497654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064021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970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0" baseline="0">
                <a:solidFill>
                  <a:schemeClr val="bg1"/>
                </a:solidFill>
              </a:defRPr>
            </a:lvl1pPr>
            <a:lvl2pPr marL="358775" indent="-179388">
              <a:buClrTx/>
              <a:defRPr sz="2000" spc="0" baseline="0">
                <a:solidFill>
                  <a:schemeClr val="bg1"/>
                </a:solidFill>
              </a:defRPr>
            </a:lvl2pPr>
            <a:lvl3pPr marL="538163" indent="-179388">
              <a:buClrTx/>
              <a:defRPr sz="2000" spc="0" baseline="0">
                <a:solidFill>
                  <a:schemeClr val="bg1"/>
                </a:solidFill>
              </a:defRPr>
            </a:lvl3pPr>
            <a:lvl4pPr marL="717550" indent="-179388">
              <a:buClrTx/>
              <a:defRPr sz="2000" spc="0" baseline="0">
                <a:solidFill>
                  <a:schemeClr val="bg1"/>
                </a:solidFill>
              </a:defRPr>
            </a:lvl4pPr>
            <a:lvl5pPr marL="896938" indent="-179388">
              <a:buClrTx/>
              <a:defRPr sz="2000"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a:xfrm>
            <a:off x="9479582" y="6468918"/>
            <a:ext cx="1404270" cy="312332"/>
          </a:xfrm>
          <a:prstGeom prst="rect">
            <a:avLst/>
          </a:prstGeom>
        </p:spPr>
        <p:txBody>
          <a:bodyPr/>
          <a:lstStyle>
            <a:lvl1pPr>
              <a:defRPr sz="800"/>
            </a:lvl1pPr>
          </a:lstStyle>
          <a:p>
            <a:fld id="{D5202F35-1E60-44E7-A8CA-65A043171768}" type="datetime1">
              <a:rPr lang="en-AU" smtClean="0"/>
              <a:pPr/>
              <a:t>2/08/2016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1658285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18551286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5825260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2312326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5660772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8061898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360343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79859149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14"/>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2818606"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3217961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38317980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67216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792462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25584957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41025792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16095164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image" Target="../media/image1.jpeg"/><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7" name="TextBox 6"/>
          <p:cNvSpPr txBox="1"/>
          <p:nvPr userDrawn="1"/>
        </p:nvSpPr>
        <p:spPr>
          <a:xfrm>
            <a:off x="3504406" y="6630194"/>
            <a:ext cx="3597460" cy="261610"/>
          </a:xfrm>
          <a:prstGeom prst="rect">
            <a:avLst/>
          </a:prstGeom>
          <a:noFill/>
        </p:spPr>
        <p:txBody>
          <a:bodyPr wrap="none" rtlCol="0">
            <a:spAutoFit/>
          </a:bodyPr>
          <a:lstStyle/>
          <a:p>
            <a:r>
              <a:rPr lang="en-US" sz="1100" dirty="0"/>
              <a:t>#</a:t>
            </a:r>
            <a:r>
              <a:rPr lang="en-US" sz="1100" dirty="0" err="1"/>
              <a:t>ndcsydney</a:t>
            </a:r>
            <a:r>
              <a:rPr lang="en-US" sz="1100" dirty="0"/>
              <a:t> #</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56" r:id="rId1"/>
    <p:sldLayoutId id="2147483658" r:id="rId2"/>
    <p:sldLayoutId id="2147483657" r:id="rId3"/>
    <p:sldLayoutId id="2147483659" r:id="rId4"/>
    <p:sldLayoutId id="2147483660" r:id="rId5"/>
    <p:sldLayoutId id="2147483649" r:id="rId6"/>
    <p:sldLayoutId id="2147483650" r:id="rId7"/>
    <p:sldLayoutId id="2147483683" r:id="rId8"/>
    <p:sldLayoutId id="2147483678" r:id="rId9"/>
    <p:sldLayoutId id="2147483679" r:id="rId10"/>
    <p:sldLayoutId id="2147483698" r:id="rId11"/>
    <p:sldLayoutId id="2147483699" r:id="rId12"/>
    <p:sldLayoutId id="2147483680" r:id="rId13"/>
    <p:sldLayoutId id="2147483681" r:id="rId14"/>
    <p:sldLayoutId id="2147483654" r:id="rId15"/>
    <p:sldLayoutId id="2147483684" r:id="rId16"/>
    <p:sldLayoutId id="2147483685" r:id="rId17"/>
    <p:sldLayoutId id="2147483693" r:id="rId18"/>
    <p:sldLayoutId id="2147483695" r:id="rId19"/>
    <p:sldLayoutId id="2147483692" r:id="rId20"/>
    <p:sldLayoutId id="2147483696" r:id="rId21"/>
    <p:sldLayoutId id="2147483694" r:id="rId22"/>
    <p:sldLayoutId id="2147483661" r:id="rId23"/>
    <p:sldLayoutId id="2147483663" r:id="rId24"/>
    <p:sldLayoutId id="2147483662" r:id="rId25"/>
    <p:sldLayoutId id="2147483664" r:id="rId26"/>
    <p:sldLayoutId id="2147483665" r:id="rId27"/>
    <p:sldLayoutId id="2147483651" r:id="rId28"/>
    <p:sldLayoutId id="2147483667" r:id="rId29"/>
    <p:sldLayoutId id="2147483669" r:id="rId30"/>
    <p:sldLayoutId id="2147483668" r:id="rId31"/>
    <p:sldLayoutId id="2147483670" r:id="rId32"/>
    <p:sldLayoutId id="2147483671" r:id="rId33"/>
    <p:sldLayoutId id="2147483666" r:id="rId34"/>
    <p:sldLayoutId id="2147483673" r:id="rId35"/>
    <p:sldLayoutId id="2147483675" r:id="rId36"/>
    <p:sldLayoutId id="2147483674" r:id="rId37"/>
    <p:sldLayoutId id="2147483676" r:id="rId38"/>
    <p:sldLayoutId id="2147483677" r:id="rId39"/>
    <p:sldLayoutId id="2147483672" r:id="rId40"/>
    <p:sldLayoutId id="2147483687" r:id="rId41"/>
    <p:sldLayoutId id="2147483689" r:id="rId42"/>
    <p:sldLayoutId id="2147483688" r:id="rId43"/>
    <p:sldLayoutId id="2147483690" r:id="rId44"/>
    <p:sldLayoutId id="2147483691" r:id="rId45"/>
    <p:sldLayoutId id="2147483686" r:id="rId46"/>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7" name="TextBox 6"/>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162490818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53.xml"/><Relationship Id="rId5" Type="http://schemas.openxmlformats.org/officeDocument/2006/relationships/image" Target="../media/image43.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hyperlink" Target="http://openid.net/certification/" TargetMode="External"/><Relationship Id="rId2" Type="http://schemas.openxmlformats.org/officeDocument/2006/relationships/hyperlink" Target="http://openid.net/developers/libraries/"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t>Rob Moore</a:t>
            </a:r>
          </a:p>
          <a:p>
            <a:r>
              <a:rPr lang="en-US" sz="2000" dirty="0"/>
              <a:t>Principal Consultant</a:t>
            </a:r>
          </a:p>
          <a:p>
            <a:r>
              <a:rPr lang="en-US" sz="2000" dirty="0"/>
              <a:t>@</a:t>
            </a:r>
            <a:r>
              <a:rPr lang="en-US" sz="2000" dirty="0" err="1"/>
              <a:t>robdmoore</a:t>
            </a:r>
            <a:endParaRPr lang="en-AU" sz="2000" dirty="0"/>
          </a:p>
        </p:txBody>
      </p:sp>
      <p:sp>
        <p:nvSpPr>
          <p:cNvPr id="4" name="Subtitle 2"/>
          <p:cNvSpPr txBox="1">
            <a:spLocks/>
          </p:cNvSpPr>
          <p:nvPr/>
        </p:nvSpPr>
        <p:spPr>
          <a:xfrm>
            <a:off x="838801" y="5463110"/>
            <a:ext cx="7056606" cy="1008112"/>
          </a:xfrm>
          <a:prstGeom prst="rect">
            <a:avLst/>
          </a:prstGeom>
        </p:spPr>
        <p:txBody>
          <a:bodyPr vert="horz" lIns="0" tIns="0" rIns="0" bIns="0" rtlCol="0">
            <a:noAutofit/>
          </a:bodyPr>
          <a:lstStyle>
            <a:lvl1pPr marL="0" indent="0" algn="l" defTabSz="1088502" rtl="0" eaLnBrk="1" latinLnBrk="0" hangingPunct="1">
              <a:spcBef>
                <a:spcPts val="0"/>
              </a:spcBef>
              <a:buClr>
                <a:srgbClr val="E5007E"/>
              </a:buClr>
              <a:buFont typeface="Segoe UI" panose="020B0502040204020203" pitchFamily="34" charset="0"/>
              <a:buNone/>
              <a:defRPr sz="3000" kern="1200" spc="0" baseline="0">
                <a:solidFill>
                  <a:schemeClr val="bg1"/>
                </a:solidFill>
                <a:latin typeface="+mn-lt"/>
                <a:ea typeface="+mn-ea"/>
                <a:cs typeface="+mn-cs"/>
              </a:defRPr>
            </a:lvl1pPr>
            <a:lvl2pPr marL="544251"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2pPr>
            <a:lvl3pPr marL="1088502"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3pPr>
            <a:lvl4pPr marL="1632753"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4pPr>
            <a:lvl5pPr marL="2177004"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5pPr>
            <a:lvl6pPr marL="2721254"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6pPr>
            <a:lvl7pPr marL="3265505"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7pPr>
            <a:lvl8pPr marL="3809756"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8pPr>
            <a:lvl9pPr marL="4354007"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9pPr>
          </a:lstStyle>
          <a:p>
            <a:pPr algn="r"/>
            <a:r>
              <a:rPr lang="en-US" sz="2000" dirty="0"/>
              <a:t>Matt Davies</a:t>
            </a:r>
          </a:p>
          <a:p>
            <a:pPr algn="r"/>
            <a:r>
              <a:rPr lang="en-US" sz="2000" dirty="0"/>
              <a:t>Principal Consultant</a:t>
            </a:r>
          </a:p>
          <a:p>
            <a:pPr algn="r"/>
            <a:r>
              <a:rPr lang="en-US" sz="2000" dirty="0"/>
              <a:t>@</a:t>
            </a:r>
            <a:r>
              <a:rPr lang="en-US" sz="2000" dirty="0" err="1"/>
              <a:t>mdaviesnet</a:t>
            </a:r>
            <a:endParaRPr lang="en-AU" sz="2000" dirty="0"/>
          </a:p>
        </p:txBody>
      </p:sp>
      <p:sp>
        <p:nvSpPr>
          <p:cNvPr id="2" name="Title 1"/>
          <p:cNvSpPr>
            <a:spLocks noGrp="1"/>
          </p:cNvSpPr>
          <p:nvPr>
            <p:ph type="ctrTitle"/>
          </p:nvPr>
        </p:nvSpPr>
        <p:spPr/>
        <p:txBody>
          <a:bodyPr/>
          <a:lstStyle/>
          <a:p>
            <a:r>
              <a:rPr lang="en-US" dirty="0"/>
              <a:t>Modern Authentication</a:t>
            </a:r>
            <a:endParaRPr lang="en-AU" dirty="0"/>
          </a:p>
        </p:txBody>
      </p:sp>
    </p:spTree>
    <p:extLst>
      <p:ext uri="{BB962C8B-B14F-4D97-AF65-F5344CB8AC3E}">
        <p14:creationId xmlns:p14="http://schemas.microsoft.com/office/powerpoint/2010/main" val="16397531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Claims-based </a:t>
            </a:r>
            <a:r>
              <a:rPr lang="en-US" dirty="0" err="1"/>
              <a:t>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10</a:t>
            </a:fld>
            <a:endParaRPr lang="en-AU"/>
          </a:p>
        </p:txBody>
      </p:sp>
    </p:spTree>
    <p:extLst>
      <p:ext uri="{BB962C8B-B14F-4D97-AF65-F5344CB8AC3E}">
        <p14:creationId xmlns:p14="http://schemas.microsoft.com/office/powerpoint/2010/main" val="1240134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7000"/>
              </a:lnSpc>
            </a:pPr>
            <a:r>
              <a:rPr lang="en-US" sz="4400" dirty="0"/>
              <a:t>“Claims Based Authentication is about defining who you trust to give you accurate information about identity, and only ever using that information provided.”</a:t>
            </a:r>
            <a:endParaRPr lang="en-AU" sz="44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11</a:t>
            </a:fld>
            <a:endParaRPr lang="en-AU" dirty="0"/>
          </a:p>
        </p:txBody>
      </p:sp>
      <p:sp>
        <p:nvSpPr>
          <p:cNvPr id="4" name="Subtitle 3"/>
          <p:cNvSpPr>
            <a:spLocks noGrp="1"/>
          </p:cNvSpPr>
          <p:nvPr>
            <p:ph type="subTitle" idx="1"/>
          </p:nvPr>
        </p:nvSpPr>
        <p:spPr/>
        <p:txBody>
          <a:bodyPr/>
          <a:lstStyle/>
          <a:p>
            <a:r>
              <a:rPr lang="en-AU" sz="3600" dirty="0"/>
              <a:t>Steve (some dude on </a:t>
            </a:r>
            <a:r>
              <a:rPr lang="en-AU" sz="3600" dirty="0" err="1"/>
              <a:t>StackOverflow</a:t>
            </a:r>
            <a:r>
              <a:rPr lang="en-AU" sz="3600" dirty="0"/>
              <a:t>)</a:t>
            </a:r>
          </a:p>
          <a:p>
            <a:r>
              <a:rPr lang="en-AU" sz="3600" dirty="0"/>
              <a:t>http://stackoverflow.com/a/6848135/1445713</a:t>
            </a:r>
          </a:p>
        </p:txBody>
      </p:sp>
    </p:spTree>
    <p:extLst>
      <p:ext uri="{BB962C8B-B14F-4D97-AF65-F5344CB8AC3E}">
        <p14:creationId xmlns:p14="http://schemas.microsoft.com/office/powerpoint/2010/main" val="22552364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Claims-based </a:t>
            </a:r>
            <a:r>
              <a:rPr lang="en-US" dirty="0" err="1"/>
              <a:t>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12</a:t>
            </a:fld>
            <a:endParaRPr lang="en-AU"/>
          </a:p>
        </p:txBody>
      </p:sp>
      <p:sp>
        <p:nvSpPr>
          <p:cNvPr id="11" name="TextBox 10"/>
          <p:cNvSpPr txBox="1"/>
          <p:nvPr/>
        </p:nvSpPr>
        <p:spPr>
          <a:xfrm>
            <a:off x="7197023" y="4648994"/>
            <a:ext cx="2392193" cy="369332"/>
          </a:xfrm>
          <a:prstGeom prst="rect">
            <a:avLst/>
          </a:prstGeom>
          <a:noFill/>
        </p:spPr>
        <p:txBody>
          <a:bodyPr wrap="none" rtlCol="0">
            <a:spAutoFit/>
          </a:bodyPr>
          <a:lstStyle/>
          <a:p>
            <a:pPr algn="ctr"/>
            <a:r>
              <a:rPr lang="en-US" sz="1800" dirty="0"/>
              <a:t>Identity Provider (</a:t>
            </a:r>
            <a:r>
              <a:rPr lang="en-US" sz="1800" dirty="0" err="1"/>
              <a:t>IdP</a:t>
            </a:r>
            <a:r>
              <a:rPr lang="en-US" sz="1800" dirty="0"/>
              <a:t>)</a:t>
            </a:r>
          </a:p>
        </p:txBody>
      </p:sp>
      <p:grpSp>
        <p:nvGrpSpPr>
          <p:cNvPr id="37" name="Group 36"/>
          <p:cNvGrpSpPr/>
          <p:nvPr/>
        </p:nvGrpSpPr>
        <p:grpSpPr>
          <a:xfrm>
            <a:off x="5018521" y="1600994"/>
            <a:ext cx="5724885" cy="4114800"/>
            <a:chOff x="5018521" y="1600994"/>
            <a:chExt cx="5724885" cy="4114800"/>
          </a:xfrm>
        </p:grpSpPr>
        <p:pic>
          <p:nvPicPr>
            <p:cNvPr id="10" name="Picture 9"/>
            <p:cNvPicPr>
              <a:picLocks noChangeAspect="1"/>
            </p:cNvPicPr>
            <p:nvPr/>
          </p:nvPicPr>
          <p:blipFill>
            <a:blip r:embed="rId3"/>
            <a:stretch>
              <a:fillRect/>
            </a:stretch>
          </p:blipFill>
          <p:spPr>
            <a:xfrm>
              <a:off x="7238206" y="1683103"/>
              <a:ext cx="2309829" cy="3048022"/>
            </a:xfrm>
            <a:prstGeom prst="rect">
              <a:avLst/>
            </a:prstGeom>
          </p:spPr>
        </p:pic>
        <p:sp>
          <p:nvSpPr>
            <p:cNvPr id="12" name="Rectangle 11"/>
            <p:cNvSpPr/>
            <p:nvPr/>
          </p:nvSpPr>
          <p:spPr>
            <a:xfrm>
              <a:off x="5018521" y="1600994"/>
              <a:ext cx="5724885" cy="4114800"/>
            </a:xfrm>
            <a:prstGeom prst="rect">
              <a:avLst/>
            </a:prstGeom>
            <a:noFill/>
            <a:ln>
              <a:solidFill>
                <a:srgbClr val="0B0F2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2800" b="1" dirty="0">
                  <a:solidFill>
                    <a:schemeClr val="tx1"/>
                  </a:solidFill>
                  <a:latin typeface="Agency FB" panose="020B0503020202020204" pitchFamily="34" charset="0"/>
                </a:rPr>
                <a:t>Government</a:t>
              </a:r>
              <a:endParaRPr lang="en-AU" sz="2800" b="1" dirty="0">
                <a:solidFill>
                  <a:schemeClr val="tx1"/>
                </a:solidFill>
                <a:latin typeface="Agency FB" panose="020B0503020202020204" pitchFamily="34" charset="0"/>
              </a:endParaRPr>
            </a:p>
          </p:txBody>
        </p:sp>
        <p:sp>
          <p:nvSpPr>
            <p:cNvPr id="13" name="Rectangle 12"/>
            <p:cNvSpPr/>
            <p:nvPr/>
          </p:nvSpPr>
          <p:spPr>
            <a:xfrm>
              <a:off x="5018521" y="3298032"/>
              <a:ext cx="1686285" cy="2410272"/>
            </a:xfrm>
            <a:prstGeom prst="rect">
              <a:avLst/>
            </a:prstGeom>
            <a:noFill/>
            <a:ln>
              <a:solidFill>
                <a:srgbClr val="0B0F2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latin typeface="Agency FB" panose="020B0503020202020204" pitchFamily="34" charset="0"/>
                </a:rPr>
                <a:t>Licensing Department</a:t>
              </a:r>
            </a:p>
            <a:p>
              <a:pPr algn="ctr"/>
              <a:endParaRPr lang="en-US" sz="2800" dirty="0">
                <a:solidFill>
                  <a:schemeClr val="tx1"/>
                </a:solidFill>
              </a:endParaRPr>
            </a:p>
          </p:txBody>
        </p:sp>
      </p:grpSp>
      <p:grpSp>
        <p:nvGrpSpPr>
          <p:cNvPr id="38" name="Group 37"/>
          <p:cNvGrpSpPr/>
          <p:nvPr/>
        </p:nvGrpSpPr>
        <p:grpSpPr>
          <a:xfrm>
            <a:off x="685006" y="3298032"/>
            <a:ext cx="6019801" cy="2622564"/>
            <a:chOff x="685006" y="3298032"/>
            <a:chExt cx="6019801" cy="2622564"/>
          </a:xfrm>
        </p:grpSpPr>
        <p:pic>
          <p:nvPicPr>
            <p:cNvPr id="5" name="Picture 4"/>
            <p:cNvPicPr>
              <a:picLocks noChangeAspect="1"/>
            </p:cNvPicPr>
            <p:nvPr/>
          </p:nvPicPr>
          <p:blipFill>
            <a:blip r:embed="rId4"/>
            <a:stretch>
              <a:fillRect/>
            </a:stretch>
          </p:blipFill>
          <p:spPr>
            <a:xfrm>
              <a:off x="685006" y="3886994"/>
              <a:ext cx="3048022" cy="2033602"/>
            </a:xfrm>
            <a:prstGeom prst="rect">
              <a:avLst/>
            </a:prstGeom>
          </p:spPr>
        </p:pic>
        <p:sp>
          <p:nvSpPr>
            <p:cNvPr id="6" name="TextBox 5"/>
            <p:cNvSpPr txBox="1"/>
            <p:nvPr/>
          </p:nvSpPr>
          <p:spPr>
            <a:xfrm>
              <a:off x="2387921" y="4218298"/>
              <a:ext cx="1076385" cy="307777"/>
            </a:xfrm>
            <a:prstGeom prst="rect">
              <a:avLst/>
            </a:prstGeom>
            <a:noFill/>
          </p:spPr>
          <p:txBody>
            <a:bodyPr wrap="none" rtlCol="0">
              <a:spAutoFit/>
            </a:bodyPr>
            <a:lstStyle/>
            <a:p>
              <a:r>
                <a:rPr lang="en-US" sz="1400" dirty="0"/>
                <a:t>Rob Moore</a:t>
              </a:r>
              <a:endParaRPr lang="en-AU" sz="1400" dirty="0"/>
            </a:p>
          </p:txBody>
        </p:sp>
        <p:sp>
          <p:nvSpPr>
            <p:cNvPr id="7" name="TextBox 6"/>
            <p:cNvSpPr txBox="1"/>
            <p:nvPr/>
          </p:nvSpPr>
          <p:spPr>
            <a:xfrm>
              <a:off x="2389139" y="4569817"/>
              <a:ext cx="929100" cy="307777"/>
            </a:xfrm>
            <a:prstGeom prst="rect">
              <a:avLst/>
            </a:prstGeom>
            <a:noFill/>
          </p:spPr>
          <p:txBody>
            <a:bodyPr wrap="none" rtlCol="0">
              <a:spAutoFit/>
            </a:bodyPr>
            <a:lstStyle/>
            <a:p>
              <a:r>
                <a:rPr lang="en-US" sz="1400" dirty="0"/>
                <a:t>1 Main St</a:t>
              </a:r>
              <a:endParaRPr lang="en-AU" sz="1400" dirty="0"/>
            </a:p>
          </p:txBody>
        </p:sp>
        <p:sp>
          <p:nvSpPr>
            <p:cNvPr id="8" name="TextBox 7"/>
            <p:cNvSpPr txBox="1"/>
            <p:nvPr/>
          </p:nvSpPr>
          <p:spPr>
            <a:xfrm>
              <a:off x="2407788" y="4897472"/>
              <a:ext cx="1095172" cy="307777"/>
            </a:xfrm>
            <a:prstGeom prst="rect">
              <a:avLst/>
            </a:prstGeom>
            <a:noFill/>
          </p:spPr>
          <p:txBody>
            <a:bodyPr wrap="none" rtlCol="0">
              <a:spAutoFit/>
            </a:bodyPr>
            <a:lstStyle/>
            <a:p>
              <a:r>
                <a:rPr lang="en-US" sz="1400" dirty="0"/>
                <a:t>01/01/1995</a:t>
              </a:r>
              <a:endParaRPr lang="en-AU" sz="1400" dirty="0"/>
            </a:p>
          </p:txBody>
        </p:sp>
        <p:pic>
          <p:nvPicPr>
            <p:cNvPr id="9" name="Picture 8"/>
            <p:cNvPicPr>
              <a:picLocks noChangeAspect="1"/>
            </p:cNvPicPr>
            <p:nvPr/>
          </p:nvPicPr>
          <p:blipFill>
            <a:blip r:embed="rId3"/>
            <a:stretch>
              <a:fillRect/>
            </a:stretch>
          </p:blipFill>
          <p:spPr>
            <a:xfrm>
              <a:off x="3106600" y="5329521"/>
              <a:ext cx="423277" cy="558551"/>
            </a:xfrm>
            <a:prstGeom prst="rect">
              <a:avLst/>
            </a:prstGeom>
          </p:spPr>
        </p:pic>
        <p:cxnSp>
          <p:nvCxnSpPr>
            <p:cNvPr id="15" name="Straight Connector 14"/>
            <p:cNvCxnSpPr/>
            <p:nvPr/>
          </p:nvCxnSpPr>
          <p:spPr>
            <a:xfrm flipH="1">
              <a:off x="838622" y="3298032"/>
              <a:ext cx="4179899" cy="5889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529877" y="5735672"/>
              <a:ext cx="3174930" cy="1833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5406" y="3012063"/>
            <a:ext cx="4222678" cy="3408615"/>
            <a:chOff x="75406" y="3012063"/>
            <a:chExt cx="4222678" cy="3408615"/>
          </a:xfrm>
        </p:grpSpPr>
        <p:sp>
          <p:nvSpPr>
            <p:cNvPr id="27" name="TextBox 26"/>
            <p:cNvSpPr txBox="1"/>
            <p:nvPr/>
          </p:nvSpPr>
          <p:spPr>
            <a:xfrm>
              <a:off x="75406" y="3012063"/>
              <a:ext cx="1647054" cy="646331"/>
            </a:xfrm>
            <a:prstGeom prst="rect">
              <a:avLst/>
            </a:prstGeom>
            <a:noFill/>
          </p:spPr>
          <p:txBody>
            <a:bodyPr wrap="none" rtlCol="0">
              <a:spAutoFit/>
            </a:bodyPr>
            <a:lstStyle/>
            <a:p>
              <a:r>
                <a:rPr lang="en-US" sz="1800" dirty="0"/>
                <a:t>Identity Token</a:t>
              </a:r>
            </a:p>
            <a:p>
              <a:r>
                <a:rPr lang="en-US" sz="1800" dirty="0"/>
                <a:t>Security Token</a:t>
              </a:r>
              <a:endParaRPr lang="en-AU" sz="1800" dirty="0"/>
            </a:p>
          </p:txBody>
        </p:sp>
        <p:sp>
          <p:nvSpPr>
            <p:cNvPr id="28" name="Freeform 27"/>
            <p:cNvSpPr/>
            <p:nvPr/>
          </p:nvSpPr>
          <p:spPr>
            <a:xfrm>
              <a:off x="622852" y="3564434"/>
              <a:ext cx="3675232" cy="2856244"/>
            </a:xfrm>
            <a:custGeom>
              <a:avLst/>
              <a:gdLst>
                <a:gd name="connsiteX0" fmla="*/ 1239078 w 3675232"/>
                <a:gd name="connsiteY0" fmla="*/ 146175 h 2856244"/>
                <a:gd name="connsiteX1" fmla="*/ 457200 w 3675232"/>
                <a:gd name="connsiteY1" fmla="*/ 225688 h 2856244"/>
                <a:gd name="connsiteX2" fmla="*/ 364435 w 3675232"/>
                <a:gd name="connsiteY2" fmla="*/ 278696 h 2856244"/>
                <a:gd name="connsiteX3" fmla="*/ 278296 w 3675232"/>
                <a:gd name="connsiteY3" fmla="*/ 358209 h 2856244"/>
                <a:gd name="connsiteX4" fmla="*/ 99391 w 3675232"/>
                <a:gd name="connsiteY4" fmla="*/ 702766 h 2856244"/>
                <a:gd name="connsiteX5" fmla="*/ 59635 w 3675232"/>
                <a:gd name="connsiteY5" fmla="*/ 822036 h 2856244"/>
                <a:gd name="connsiteX6" fmla="*/ 0 w 3675232"/>
                <a:gd name="connsiteY6" fmla="*/ 1126836 h 2856244"/>
                <a:gd name="connsiteX7" fmla="*/ 59635 w 3675232"/>
                <a:gd name="connsiteY7" fmla="*/ 1809323 h 2856244"/>
                <a:gd name="connsiteX8" fmla="*/ 238539 w 3675232"/>
                <a:gd name="connsiteY8" fmla="*/ 2153879 h 2856244"/>
                <a:gd name="connsiteX9" fmla="*/ 530087 w 3675232"/>
                <a:gd name="connsiteY9" fmla="*/ 2471931 h 2856244"/>
                <a:gd name="connsiteX10" fmla="*/ 636105 w 3675232"/>
                <a:gd name="connsiteY10" fmla="*/ 2571323 h 2856244"/>
                <a:gd name="connsiteX11" fmla="*/ 1186070 w 3675232"/>
                <a:gd name="connsiteY11" fmla="*/ 2803236 h 2856244"/>
                <a:gd name="connsiteX12" fmla="*/ 1391478 w 3675232"/>
                <a:gd name="connsiteY12" fmla="*/ 2829740 h 2856244"/>
                <a:gd name="connsiteX13" fmla="*/ 1974574 w 3675232"/>
                <a:gd name="connsiteY13" fmla="*/ 2856244 h 2856244"/>
                <a:gd name="connsiteX14" fmla="*/ 3200400 w 3675232"/>
                <a:gd name="connsiteY14" fmla="*/ 2253270 h 2856244"/>
                <a:gd name="connsiteX15" fmla="*/ 3657600 w 3675232"/>
                <a:gd name="connsiteY15" fmla="*/ 1272609 h 2856244"/>
                <a:gd name="connsiteX16" fmla="*/ 3352800 w 3675232"/>
                <a:gd name="connsiteY16" fmla="*/ 596749 h 2856244"/>
                <a:gd name="connsiteX17" fmla="*/ 3048000 w 3675232"/>
                <a:gd name="connsiteY17" fmla="*/ 318453 h 2856244"/>
                <a:gd name="connsiteX18" fmla="*/ 2882348 w 3675232"/>
                <a:gd name="connsiteY18" fmla="*/ 219062 h 2856244"/>
                <a:gd name="connsiteX19" fmla="*/ 1974574 w 3675232"/>
                <a:gd name="connsiteY19" fmla="*/ 7027 h 2856244"/>
                <a:gd name="connsiteX20" fmla="*/ 1311965 w 3675232"/>
                <a:gd name="connsiteY20" fmla="*/ 26905 h 2856244"/>
                <a:gd name="connsiteX21" fmla="*/ 815009 w 3675232"/>
                <a:gd name="connsiteY21" fmla="*/ 278696 h 2856244"/>
                <a:gd name="connsiteX22" fmla="*/ 669235 w 3675232"/>
                <a:gd name="connsiteY22" fmla="*/ 470853 h 28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75232" h="2856244">
                  <a:moveTo>
                    <a:pt x="1239078" y="146175"/>
                  </a:moveTo>
                  <a:cubicBezTo>
                    <a:pt x="1036177" y="158472"/>
                    <a:pt x="692144" y="126015"/>
                    <a:pt x="457200" y="225688"/>
                  </a:cubicBezTo>
                  <a:cubicBezTo>
                    <a:pt x="424414" y="239597"/>
                    <a:pt x="393053" y="257498"/>
                    <a:pt x="364435" y="278696"/>
                  </a:cubicBezTo>
                  <a:cubicBezTo>
                    <a:pt x="333035" y="301955"/>
                    <a:pt x="304187" y="328941"/>
                    <a:pt x="278296" y="358209"/>
                  </a:cubicBezTo>
                  <a:cubicBezTo>
                    <a:pt x="191433" y="456402"/>
                    <a:pt x="148090" y="584193"/>
                    <a:pt x="99391" y="702766"/>
                  </a:cubicBezTo>
                  <a:cubicBezTo>
                    <a:pt x="83470" y="741531"/>
                    <a:pt x="69198" y="781235"/>
                    <a:pt x="59635" y="822036"/>
                  </a:cubicBezTo>
                  <a:cubicBezTo>
                    <a:pt x="36011" y="922831"/>
                    <a:pt x="0" y="1126836"/>
                    <a:pt x="0" y="1126836"/>
                  </a:cubicBezTo>
                  <a:cubicBezTo>
                    <a:pt x="19878" y="1354332"/>
                    <a:pt x="7971" y="1586881"/>
                    <a:pt x="59635" y="1809323"/>
                  </a:cubicBezTo>
                  <a:cubicBezTo>
                    <a:pt x="88913" y="1935379"/>
                    <a:pt x="151093" y="2058483"/>
                    <a:pt x="238539" y="2153879"/>
                  </a:cubicBezTo>
                  <a:cubicBezTo>
                    <a:pt x="335722" y="2259896"/>
                    <a:pt x="430901" y="2367786"/>
                    <a:pt x="530087" y="2471931"/>
                  </a:cubicBezTo>
                  <a:cubicBezTo>
                    <a:pt x="563494" y="2507009"/>
                    <a:pt x="595668" y="2544652"/>
                    <a:pt x="636105" y="2571323"/>
                  </a:cubicBezTo>
                  <a:cubicBezTo>
                    <a:pt x="771742" y="2660786"/>
                    <a:pt x="1052308" y="2766169"/>
                    <a:pt x="1186070" y="2803236"/>
                  </a:cubicBezTo>
                  <a:cubicBezTo>
                    <a:pt x="1252600" y="2821672"/>
                    <a:pt x="1322597" y="2825109"/>
                    <a:pt x="1391478" y="2829740"/>
                  </a:cubicBezTo>
                  <a:cubicBezTo>
                    <a:pt x="1585606" y="2842790"/>
                    <a:pt x="1780209" y="2847409"/>
                    <a:pt x="1974574" y="2856244"/>
                  </a:cubicBezTo>
                  <a:cubicBezTo>
                    <a:pt x="2383183" y="2655253"/>
                    <a:pt x="2868764" y="2565321"/>
                    <a:pt x="3200400" y="2253270"/>
                  </a:cubicBezTo>
                  <a:cubicBezTo>
                    <a:pt x="3463068" y="2006114"/>
                    <a:pt x="3553336" y="1617877"/>
                    <a:pt x="3657600" y="1272609"/>
                  </a:cubicBezTo>
                  <a:cubicBezTo>
                    <a:pt x="3742206" y="992438"/>
                    <a:pt x="3502873" y="772259"/>
                    <a:pt x="3352800" y="596749"/>
                  </a:cubicBezTo>
                  <a:cubicBezTo>
                    <a:pt x="3286781" y="519541"/>
                    <a:pt x="3127424" y="375638"/>
                    <a:pt x="3048000" y="318453"/>
                  </a:cubicBezTo>
                  <a:cubicBezTo>
                    <a:pt x="2995742" y="280827"/>
                    <a:pt x="2943194" y="240142"/>
                    <a:pt x="2882348" y="219062"/>
                  </a:cubicBezTo>
                  <a:cubicBezTo>
                    <a:pt x="2310720" y="21018"/>
                    <a:pt x="2380596" y="41828"/>
                    <a:pt x="1974574" y="7027"/>
                  </a:cubicBezTo>
                  <a:cubicBezTo>
                    <a:pt x="1753704" y="13653"/>
                    <a:pt x="1527108" y="-23500"/>
                    <a:pt x="1311965" y="26905"/>
                  </a:cubicBezTo>
                  <a:cubicBezTo>
                    <a:pt x="1131160" y="69265"/>
                    <a:pt x="967804" y="173157"/>
                    <a:pt x="815009" y="278696"/>
                  </a:cubicBezTo>
                  <a:cubicBezTo>
                    <a:pt x="748857" y="324388"/>
                    <a:pt x="669235" y="470853"/>
                    <a:pt x="669235" y="47085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9" name="Group 28"/>
          <p:cNvGrpSpPr/>
          <p:nvPr/>
        </p:nvGrpSpPr>
        <p:grpSpPr>
          <a:xfrm>
            <a:off x="1370806" y="2134394"/>
            <a:ext cx="1584568" cy="2763078"/>
            <a:chOff x="1370806" y="2134394"/>
            <a:chExt cx="1584568" cy="2763078"/>
          </a:xfrm>
        </p:grpSpPr>
        <p:sp>
          <p:nvSpPr>
            <p:cNvPr id="18" name="TextBox 17"/>
            <p:cNvSpPr txBox="1"/>
            <p:nvPr/>
          </p:nvSpPr>
          <p:spPr>
            <a:xfrm>
              <a:off x="1370806" y="2134394"/>
              <a:ext cx="965329" cy="415498"/>
            </a:xfrm>
            <a:prstGeom prst="rect">
              <a:avLst/>
            </a:prstGeom>
            <a:noFill/>
          </p:spPr>
          <p:txBody>
            <a:bodyPr wrap="none" rtlCol="0">
              <a:spAutoFit/>
            </a:bodyPr>
            <a:lstStyle/>
            <a:p>
              <a:r>
                <a:rPr lang="en-US" dirty="0"/>
                <a:t>Claims</a:t>
              </a:r>
              <a:endParaRPr lang="en-AU" dirty="0"/>
            </a:p>
          </p:txBody>
        </p:sp>
        <p:cxnSp>
          <p:nvCxnSpPr>
            <p:cNvPr id="24" name="Straight Arrow Connector 23"/>
            <p:cNvCxnSpPr>
              <a:stCxn id="18" idx="2"/>
              <a:endCxn id="8" idx="0"/>
            </p:cNvCxnSpPr>
            <p:nvPr/>
          </p:nvCxnSpPr>
          <p:spPr>
            <a:xfrm>
              <a:off x="1853471" y="2549892"/>
              <a:ext cx="1101903" cy="2347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8" idx="2"/>
              <a:endCxn id="6" idx="0"/>
            </p:cNvCxnSpPr>
            <p:nvPr/>
          </p:nvCxnSpPr>
          <p:spPr>
            <a:xfrm>
              <a:off x="1853471" y="2549892"/>
              <a:ext cx="1072643" cy="1668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2"/>
              <a:endCxn id="7" idx="0"/>
            </p:cNvCxnSpPr>
            <p:nvPr/>
          </p:nvCxnSpPr>
          <p:spPr>
            <a:xfrm>
              <a:off x="1853471" y="2549892"/>
              <a:ext cx="1000218" cy="2019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5079837" y="4385150"/>
            <a:ext cx="1548769" cy="584775"/>
          </a:xfrm>
          <a:prstGeom prst="rect">
            <a:avLst/>
          </a:prstGeom>
          <a:noFill/>
        </p:spPr>
        <p:txBody>
          <a:bodyPr wrap="square" rtlCol="0">
            <a:spAutoFit/>
          </a:bodyPr>
          <a:lstStyle/>
          <a:p>
            <a:pPr algn="ctr"/>
            <a:r>
              <a:rPr lang="en-US" sz="1600" dirty="0"/>
              <a:t>Secure Token Service (STS)</a:t>
            </a:r>
            <a:endParaRPr lang="en-AU" sz="1600" dirty="0"/>
          </a:p>
        </p:txBody>
      </p:sp>
      <p:grpSp>
        <p:nvGrpSpPr>
          <p:cNvPr id="36" name="Group 35"/>
          <p:cNvGrpSpPr/>
          <p:nvPr/>
        </p:nvGrpSpPr>
        <p:grpSpPr>
          <a:xfrm>
            <a:off x="3529877" y="5608797"/>
            <a:ext cx="5454663" cy="817578"/>
            <a:chOff x="3529877" y="5608797"/>
            <a:chExt cx="5454663" cy="817578"/>
          </a:xfrm>
        </p:grpSpPr>
        <p:sp>
          <p:nvSpPr>
            <p:cNvPr id="33" name="TextBox 32"/>
            <p:cNvSpPr txBox="1"/>
            <p:nvPr/>
          </p:nvSpPr>
          <p:spPr>
            <a:xfrm>
              <a:off x="5180806" y="6057043"/>
              <a:ext cx="3803734" cy="369332"/>
            </a:xfrm>
            <a:prstGeom prst="rect">
              <a:avLst/>
            </a:prstGeom>
            <a:noFill/>
          </p:spPr>
          <p:txBody>
            <a:bodyPr wrap="none" rtlCol="0">
              <a:spAutoFit/>
            </a:bodyPr>
            <a:lstStyle/>
            <a:p>
              <a:r>
                <a:rPr lang="en-US" sz="1800" dirty="0"/>
                <a:t>Holographic logo (Token validation)</a:t>
              </a:r>
              <a:endParaRPr lang="en-AU" sz="1800" dirty="0"/>
            </a:p>
          </p:txBody>
        </p:sp>
        <p:cxnSp>
          <p:nvCxnSpPr>
            <p:cNvPr id="35" name="Straight Arrow Connector 34"/>
            <p:cNvCxnSpPr>
              <a:stCxn id="33" idx="1"/>
              <a:endCxn id="9" idx="3"/>
            </p:cNvCxnSpPr>
            <p:nvPr/>
          </p:nvCxnSpPr>
          <p:spPr>
            <a:xfrm flipH="1" flipV="1">
              <a:off x="3529877" y="5608797"/>
              <a:ext cx="1650929" cy="632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522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622" y="333450"/>
            <a:ext cx="10209584" cy="1143265"/>
          </a:xfrm>
        </p:spPr>
        <p:txBody>
          <a:bodyPr/>
          <a:lstStyle/>
          <a:p>
            <a:r>
              <a:rPr lang="en-US" dirty="0"/>
              <a:t>Terminology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13</a:t>
            </a:fld>
            <a:endParaRPr lang="en-AU"/>
          </a:p>
        </p:txBody>
      </p:sp>
      <p:pic>
        <p:nvPicPr>
          <p:cNvPr id="5" name="Picture 4"/>
          <p:cNvPicPr>
            <a:picLocks noChangeAspect="1"/>
          </p:cNvPicPr>
          <p:nvPr/>
        </p:nvPicPr>
        <p:blipFill>
          <a:blip r:embed="rId3"/>
          <a:stretch>
            <a:fillRect/>
          </a:stretch>
        </p:blipFill>
        <p:spPr>
          <a:xfrm>
            <a:off x="1507096" y="2162328"/>
            <a:ext cx="2043083" cy="1873891"/>
          </a:xfrm>
          <a:prstGeom prst="rect">
            <a:avLst/>
          </a:prstGeom>
        </p:spPr>
      </p:pic>
      <p:pic>
        <p:nvPicPr>
          <p:cNvPr id="6"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7014" y="1905794"/>
            <a:ext cx="2129631" cy="21296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7563128" y="2130321"/>
            <a:ext cx="1563618" cy="2063331"/>
          </a:xfrm>
          <a:prstGeom prst="rect">
            <a:avLst/>
          </a:prstGeom>
        </p:spPr>
      </p:pic>
      <p:sp>
        <p:nvSpPr>
          <p:cNvPr id="8" name="TextBox 7"/>
          <p:cNvSpPr txBox="1"/>
          <p:nvPr/>
        </p:nvSpPr>
        <p:spPr>
          <a:xfrm>
            <a:off x="1666251" y="4416321"/>
            <a:ext cx="1724767" cy="415498"/>
          </a:xfrm>
          <a:prstGeom prst="rect">
            <a:avLst/>
          </a:prstGeom>
          <a:noFill/>
        </p:spPr>
        <p:txBody>
          <a:bodyPr wrap="none" rtlCol="0">
            <a:spAutoFit/>
          </a:bodyPr>
          <a:lstStyle/>
          <a:p>
            <a:pPr algn="ctr"/>
            <a:r>
              <a:rPr lang="en-US" dirty="0"/>
              <a:t>Relying Party</a:t>
            </a:r>
          </a:p>
        </p:txBody>
      </p:sp>
      <p:sp>
        <p:nvSpPr>
          <p:cNvPr id="9" name="TextBox 8"/>
          <p:cNvSpPr txBox="1"/>
          <p:nvPr/>
        </p:nvSpPr>
        <p:spPr>
          <a:xfrm>
            <a:off x="5153397" y="4416321"/>
            <a:ext cx="716863" cy="415498"/>
          </a:xfrm>
          <a:prstGeom prst="rect">
            <a:avLst/>
          </a:prstGeom>
          <a:noFill/>
        </p:spPr>
        <p:txBody>
          <a:bodyPr wrap="none" rtlCol="0">
            <a:spAutoFit/>
          </a:bodyPr>
          <a:lstStyle/>
          <a:p>
            <a:pPr algn="ctr"/>
            <a:r>
              <a:rPr lang="en-US" dirty="0"/>
              <a:t>User</a:t>
            </a:r>
          </a:p>
        </p:txBody>
      </p:sp>
      <p:sp>
        <p:nvSpPr>
          <p:cNvPr id="10" name="TextBox 9"/>
          <p:cNvSpPr txBox="1"/>
          <p:nvPr/>
        </p:nvSpPr>
        <p:spPr>
          <a:xfrm>
            <a:off x="7272530" y="4416321"/>
            <a:ext cx="2144818" cy="415498"/>
          </a:xfrm>
          <a:prstGeom prst="rect">
            <a:avLst/>
          </a:prstGeom>
          <a:noFill/>
        </p:spPr>
        <p:txBody>
          <a:bodyPr wrap="none" rtlCol="0">
            <a:spAutoFit/>
          </a:bodyPr>
          <a:lstStyle/>
          <a:p>
            <a:pPr algn="ctr"/>
            <a:r>
              <a:rPr lang="en-US" dirty="0"/>
              <a:t>Identity Provider</a:t>
            </a:r>
          </a:p>
        </p:txBody>
      </p:sp>
    </p:spTree>
    <p:extLst>
      <p:ext uri="{BB962C8B-B14F-4D97-AF65-F5344CB8AC3E}">
        <p14:creationId xmlns:p14="http://schemas.microsoft.com/office/powerpoint/2010/main" val="2586529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622" y="333450"/>
            <a:ext cx="10209584" cy="1143265"/>
          </a:xfrm>
        </p:spPr>
        <p:txBody>
          <a:bodyPr/>
          <a:lstStyle/>
          <a:p>
            <a:r>
              <a:rPr lang="en-US" dirty="0"/>
              <a:t>Acronyms. Acronyms everywhere!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14</a:t>
            </a:fld>
            <a:endParaRPr lang="en-AU"/>
          </a:p>
        </p:txBody>
      </p:sp>
      <p:pic>
        <p:nvPicPr>
          <p:cNvPr id="5" name="Picture 4"/>
          <p:cNvPicPr>
            <a:picLocks noChangeAspect="1"/>
          </p:cNvPicPr>
          <p:nvPr/>
        </p:nvPicPr>
        <p:blipFill>
          <a:blip r:embed="rId3"/>
          <a:stretch>
            <a:fillRect/>
          </a:stretch>
        </p:blipFill>
        <p:spPr>
          <a:xfrm>
            <a:off x="1507096" y="2162328"/>
            <a:ext cx="2043083" cy="1873891"/>
          </a:xfrm>
          <a:prstGeom prst="rect">
            <a:avLst/>
          </a:prstGeom>
        </p:spPr>
      </p:pic>
      <p:pic>
        <p:nvPicPr>
          <p:cNvPr id="6"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7014" y="1905794"/>
            <a:ext cx="2129631" cy="21296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7563128" y="2130321"/>
            <a:ext cx="1563618" cy="2063331"/>
          </a:xfrm>
          <a:prstGeom prst="rect">
            <a:avLst/>
          </a:prstGeom>
        </p:spPr>
      </p:pic>
      <p:sp>
        <p:nvSpPr>
          <p:cNvPr id="8" name="TextBox 7"/>
          <p:cNvSpPr txBox="1"/>
          <p:nvPr/>
        </p:nvSpPr>
        <p:spPr>
          <a:xfrm>
            <a:off x="1218406" y="4416321"/>
            <a:ext cx="2620461" cy="1061829"/>
          </a:xfrm>
          <a:prstGeom prst="rect">
            <a:avLst/>
          </a:prstGeom>
          <a:noFill/>
        </p:spPr>
        <p:txBody>
          <a:bodyPr wrap="none" rtlCol="0">
            <a:spAutoFit/>
          </a:bodyPr>
          <a:lstStyle/>
          <a:p>
            <a:pPr algn="ctr"/>
            <a:r>
              <a:rPr lang="en-US" b="1" dirty="0"/>
              <a:t>Relying Party (RP)</a:t>
            </a:r>
          </a:p>
          <a:p>
            <a:pPr algn="ctr"/>
            <a:r>
              <a:rPr lang="en-US" dirty="0"/>
              <a:t>Service Provider (SP)</a:t>
            </a:r>
          </a:p>
          <a:p>
            <a:pPr algn="ctr"/>
            <a:r>
              <a:rPr lang="en-US" dirty="0"/>
              <a:t>Client</a:t>
            </a:r>
            <a:endParaRPr lang="en-AU" dirty="0"/>
          </a:p>
        </p:txBody>
      </p:sp>
      <p:sp>
        <p:nvSpPr>
          <p:cNvPr id="9" name="TextBox 8"/>
          <p:cNvSpPr txBox="1"/>
          <p:nvPr/>
        </p:nvSpPr>
        <p:spPr>
          <a:xfrm>
            <a:off x="4454392" y="4416321"/>
            <a:ext cx="2114874" cy="1061829"/>
          </a:xfrm>
          <a:prstGeom prst="rect">
            <a:avLst/>
          </a:prstGeom>
          <a:noFill/>
        </p:spPr>
        <p:txBody>
          <a:bodyPr wrap="none" rtlCol="0">
            <a:spAutoFit/>
          </a:bodyPr>
          <a:lstStyle/>
          <a:p>
            <a:pPr algn="ctr"/>
            <a:r>
              <a:rPr lang="en-US" b="1" dirty="0"/>
              <a:t>User</a:t>
            </a:r>
          </a:p>
          <a:p>
            <a:pPr algn="ctr"/>
            <a:r>
              <a:rPr lang="en-US" dirty="0"/>
              <a:t>Subject</a:t>
            </a:r>
          </a:p>
          <a:p>
            <a:pPr algn="ctr"/>
            <a:r>
              <a:rPr lang="en-US" dirty="0"/>
              <a:t>Resource Owner</a:t>
            </a:r>
            <a:endParaRPr lang="en-AU" dirty="0"/>
          </a:p>
        </p:txBody>
      </p:sp>
      <p:sp>
        <p:nvSpPr>
          <p:cNvPr id="10" name="TextBox 9"/>
          <p:cNvSpPr txBox="1"/>
          <p:nvPr/>
        </p:nvSpPr>
        <p:spPr>
          <a:xfrm>
            <a:off x="6760436" y="4416321"/>
            <a:ext cx="3169008" cy="2031325"/>
          </a:xfrm>
          <a:prstGeom prst="rect">
            <a:avLst/>
          </a:prstGeom>
          <a:noFill/>
        </p:spPr>
        <p:txBody>
          <a:bodyPr wrap="none" rtlCol="0">
            <a:spAutoFit/>
          </a:bodyPr>
          <a:lstStyle/>
          <a:p>
            <a:pPr algn="ctr"/>
            <a:r>
              <a:rPr lang="en-US" b="1" dirty="0"/>
              <a:t>Identity Provider (</a:t>
            </a:r>
            <a:r>
              <a:rPr lang="en-US" b="1" dirty="0" err="1"/>
              <a:t>IdP</a:t>
            </a:r>
            <a:r>
              <a:rPr lang="en-US" b="1" dirty="0"/>
              <a:t>)</a:t>
            </a:r>
          </a:p>
          <a:p>
            <a:pPr algn="ctr"/>
            <a:r>
              <a:rPr lang="en-AU" dirty="0"/>
              <a:t>Trusted Issuer</a:t>
            </a:r>
          </a:p>
          <a:p>
            <a:pPr algn="ctr"/>
            <a:r>
              <a:rPr lang="en-US" dirty="0"/>
              <a:t>Issuing Authority</a:t>
            </a:r>
          </a:p>
          <a:p>
            <a:pPr algn="ctr"/>
            <a:r>
              <a:rPr lang="en-US" dirty="0"/>
              <a:t>Authorization Server (AS)</a:t>
            </a:r>
          </a:p>
          <a:p>
            <a:pPr algn="ctr"/>
            <a:r>
              <a:rPr lang="en-US" dirty="0"/>
              <a:t>OpenID Provider (OP)</a:t>
            </a:r>
          </a:p>
          <a:p>
            <a:pPr algn="ctr"/>
            <a:r>
              <a:rPr lang="en-US" dirty="0"/>
              <a:t>Asserting Party (AP)</a:t>
            </a:r>
            <a:endParaRPr lang="en-AU" dirty="0"/>
          </a:p>
        </p:txBody>
      </p:sp>
    </p:spTree>
    <p:extLst>
      <p:ext uri="{BB962C8B-B14F-4D97-AF65-F5344CB8AC3E}">
        <p14:creationId xmlns:p14="http://schemas.microsoft.com/office/powerpoint/2010/main" val="28336044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Tokens (vs Passwords)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15</a:t>
            </a:fld>
            <a:endParaRPr lang="en-AU"/>
          </a:p>
        </p:txBody>
      </p:sp>
      <p:grpSp>
        <p:nvGrpSpPr>
          <p:cNvPr id="67" name="Group 66"/>
          <p:cNvGrpSpPr/>
          <p:nvPr/>
        </p:nvGrpSpPr>
        <p:grpSpPr>
          <a:xfrm>
            <a:off x="1675606" y="4554340"/>
            <a:ext cx="1104900" cy="666154"/>
            <a:chOff x="1675606" y="4554340"/>
            <a:chExt cx="1104900" cy="666154"/>
          </a:xfrm>
        </p:grpSpPr>
        <p:cxnSp>
          <p:nvCxnSpPr>
            <p:cNvPr id="10" name="Straight Arrow Connector 9"/>
            <p:cNvCxnSpPr>
              <a:stCxn id="6" idx="3"/>
              <a:endCxn id="8" idx="2"/>
            </p:cNvCxnSpPr>
            <p:nvPr/>
          </p:nvCxnSpPr>
          <p:spPr>
            <a:xfrm flipV="1">
              <a:off x="1675606" y="4554340"/>
              <a:ext cx="1104900" cy="666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03281" y="4747455"/>
              <a:ext cx="977127" cy="276999"/>
            </a:xfrm>
            <a:prstGeom prst="rect">
              <a:avLst/>
            </a:prstGeom>
            <a:solidFill>
              <a:schemeClr val="bg1"/>
            </a:solidFill>
          </p:spPr>
          <p:txBody>
            <a:bodyPr wrap="none" rtlCol="0">
              <a:spAutoFit/>
            </a:bodyPr>
            <a:lstStyle/>
            <a:p>
              <a:pPr algn="ctr"/>
              <a:r>
                <a:rPr lang="en-US" sz="1200" dirty="0"/>
                <a:t>1. Password</a:t>
              </a:r>
              <a:endParaRPr lang="en-AU" sz="1200" dirty="0"/>
            </a:p>
          </p:txBody>
        </p:sp>
      </p:grpSp>
      <p:grpSp>
        <p:nvGrpSpPr>
          <p:cNvPr id="66" name="Group 65"/>
          <p:cNvGrpSpPr/>
          <p:nvPr/>
        </p:nvGrpSpPr>
        <p:grpSpPr>
          <a:xfrm>
            <a:off x="1143422" y="2998465"/>
            <a:ext cx="1637084" cy="507529"/>
            <a:chOff x="1143422" y="2998465"/>
            <a:chExt cx="1637084" cy="507529"/>
          </a:xfrm>
        </p:grpSpPr>
        <p:cxnSp>
          <p:nvCxnSpPr>
            <p:cNvPr id="12" name="Straight Arrow Connector 11"/>
            <p:cNvCxnSpPr>
              <a:stCxn id="8" idx="0"/>
              <a:endCxn id="7" idx="2"/>
            </p:cNvCxnSpPr>
            <p:nvPr/>
          </p:nvCxnSpPr>
          <p:spPr>
            <a:xfrm flipH="1" flipV="1">
              <a:off x="1143422" y="2998465"/>
              <a:ext cx="1637084" cy="507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73399" y="3022303"/>
              <a:ext cx="977127" cy="276999"/>
            </a:xfrm>
            <a:prstGeom prst="rect">
              <a:avLst/>
            </a:prstGeom>
            <a:solidFill>
              <a:schemeClr val="bg1"/>
            </a:solidFill>
          </p:spPr>
          <p:txBody>
            <a:bodyPr wrap="none" rtlCol="0">
              <a:spAutoFit/>
            </a:bodyPr>
            <a:lstStyle/>
            <a:p>
              <a:pPr algn="ctr"/>
              <a:r>
                <a:rPr lang="en-US" sz="1200" dirty="0"/>
                <a:t>2. Password</a:t>
              </a:r>
              <a:endParaRPr lang="en-AU" sz="1200" dirty="0"/>
            </a:p>
          </p:txBody>
        </p:sp>
      </p:grpSp>
      <p:grpSp>
        <p:nvGrpSpPr>
          <p:cNvPr id="68" name="Group 67"/>
          <p:cNvGrpSpPr/>
          <p:nvPr/>
        </p:nvGrpSpPr>
        <p:grpSpPr>
          <a:xfrm>
            <a:off x="4082642" y="2345412"/>
            <a:ext cx="977127" cy="2330044"/>
            <a:chOff x="4082642" y="2345412"/>
            <a:chExt cx="977127" cy="2330044"/>
          </a:xfrm>
        </p:grpSpPr>
        <p:cxnSp>
          <p:nvCxnSpPr>
            <p:cNvPr id="20" name="Straight Arrow Connector 19"/>
            <p:cNvCxnSpPr>
              <a:stCxn id="17" idx="0"/>
              <a:endCxn id="18" idx="1"/>
            </p:cNvCxnSpPr>
            <p:nvPr/>
          </p:nvCxnSpPr>
          <p:spPr>
            <a:xfrm flipH="1" flipV="1">
              <a:off x="4496222" y="2345412"/>
              <a:ext cx="417884" cy="233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082642" y="2998465"/>
              <a:ext cx="977127" cy="276999"/>
            </a:xfrm>
            <a:prstGeom prst="rect">
              <a:avLst/>
            </a:prstGeom>
            <a:solidFill>
              <a:schemeClr val="bg1"/>
            </a:solidFill>
          </p:spPr>
          <p:txBody>
            <a:bodyPr wrap="none" rtlCol="0">
              <a:spAutoFit/>
            </a:bodyPr>
            <a:lstStyle/>
            <a:p>
              <a:pPr algn="ctr"/>
              <a:r>
                <a:rPr lang="en-US" sz="1200" dirty="0"/>
                <a:t>1. Password</a:t>
              </a:r>
              <a:endParaRPr lang="en-AU" sz="1200" dirty="0"/>
            </a:p>
          </p:txBody>
        </p:sp>
      </p:grpSp>
      <p:grpSp>
        <p:nvGrpSpPr>
          <p:cNvPr id="69" name="Group 68"/>
          <p:cNvGrpSpPr/>
          <p:nvPr/>
        </p:nvGrpSpPr>
        <p:grpSpPr>
          <a:xfrm>
            <a:off x="4870509" y="2515394"/>
            <a:ext cx="995016" cy="2209800"/>
            <a:chOff x="4870509" y="2515394"/>
            <a:chExt cx="995016" cy="2209800"/>
          </a:xfrm>
        </p:grpSpPr>
        <p:cxnSp>
          <p:nvCxnSpPr>
            <p:cNvPr id="26" name="Straight Arrow Connector 25"/>
            <p:cNvCxnSpPr/>
            <p:nvPr/>
          </p:nvCxnSpPr>
          <p:spPr>
            <a:xfrm flipH="1">
              <a:off x="5028406" y="2515394"/>
              <a:ext cx="347130" cy="2209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70509" y="3554237"/>
              <a:ext cx="995016" cy="276999"/>
            </a:xfrm>
            <a:prstGeom prst="rect">
              <a:avLst/>
            </a:prstGeom>
            <a:solidFill>
              <a:schemeClr val="bg1"/>
            </a:solidFill>
          </p:spPr>
          <p:txBody>
            <a:bodyPr wrap="none" rtlCol="0">
              <a:spAutoFit/>
            </a:bodyPr>
            <a:lstStyle/>
            <a:p>
              <a:pPr algn="ctr"/>
              <a:r>
                <a:rPr lang="en-US" sz="1200" dirty="0">
                  <a:solidFill>
                    <a:schemeClr val="accent1"/>
                  </a:solidFill>
                </a:rPr>
                <a:t>2. Ref Token</a:t>
              </a:r>
              <a:endParaRPr lang="en-AU" sz="1200" dirty="0">
                <a:solidFill>
                  <a:schemeClr val="accent1"/>
                </a:solidFill>
              </a:endParaRPr>
            </a:p>
          </p:txBody>
        </p:sp>
      </p:grpSp>
      <p:grpSp>
        <p:nvGrpSpPr>
          <p:cNvPr id="72" name="Group 71"/>
          <p:cNvGrpSpPr/>
          <p:nvPr/>
        </p:nvGrpSpPr>
        <p:grpSpPr>
          <a:xfrm>
            <a:off x="5485606" y="4504602"/>
            <a:ext cx="1185141" cy="742354"/>
            <a:chOff x="5485606" y="4504602"/>
            <a:chExt cx="1185141" cy="742354"/>
          </a:xfrm>
        </p:grpSpPr>
        <p:cxnSp>
          <p:nvCxnSpPr>
            <p:cNvPr id="31" name="Straight Arrow Connector 30"/>
            <p:cNvCxnSpPr>
              <a:stCxn id="17" idx="3"/>
              <a:endCxn id="19" idx="2"/>
            </p:cNvCxnSpPr>
            <p:nvPr/>
          </p:nvCxnSpPr>
          <p:spPr>
            <a:xfrm flipV="1">
              <a:off x="5485606" y="4504602"/>
              <a:ext cx="1104900" cy="742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675731" y="4688842"/>
              <a:ext cx="995016" cy="276999"/>
            </a:xfrm>
            <a:prstGeom prst="rect">
              <a:avLst/>
            </a:prstGeom>
            <a:solidFill>
              <a:schemeClr val="bg1"/>
            </a:solidFill>
          </p:spPr>
          <p:txBody>
            <a:bodyPr wrap="none" rtlCol="0">
              <a:spAutoFit/>
            </a:bodyPr>
            <a:lstStyle/>
            <a:p>
              <a:pPr algn="ctr"/>
              <a:r>
                <a:rPr lang="en-US" sz="1200" dirty="0">
                  <a:solidFill>
                    <a:schemeClr val="accent1"/>
                  </a:solidFill>
                </a:rPr>
                <a:t>3. Ref Token</a:t>
              </a:r>
              <a:endParaRPr lang="en-AU" sz="1200" dirty="0">
                <a:solidFill>
                  <a:schemeClr val="accent1"/>
                </a:solidFill>
              </a:endParaRPr>
            </a:p>
          </p:txBody>
        </p:sp>
      </p:grpSp>
      <p:grpSp>
        <p:nvGrpSpPr>
          <p:cNvPr id="70" name="Group 69"/>
          <p:cNvGrpSpPr/>
          <p:nvPr/>
        </p:nvGrpSpPr>
        <p:grpSpPr>
          <a:xfrm>
            <a:off x="5296188" y="2345412"/>
            <a:ext cx="995016" cy="1635017"/>
            <a:chOff x="5296188" y="2345412"/>
            <a:chExt cx="995016" cy="1635017"/>
          </a:xfrm>
        </p:grpSpPr>
        <p:cxnSp>
          <p:nvCxnSpPr>
            <p:cNvPr id="36" name="Straight Arrow Connector 35"/>
            <p:cNvCxnSpPr>
              <a:stCxn id="19" idx="1"/>
              <a:endCxn id="18" idx="3"/>
            </p:cNvCxnSpPr>
            <p:nvPr/>
          </p:nvCxnSpPr>
          <p:spPr>
            <a:xfrm flipH="1" flipV="1">
              <a:off x="5410622" y="2345412"/>
              <a:ext cx="608384" cy="1635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296188" y="3153647"/>
              <a:ext cx="995016" cy="276999"/>
            </a:xfrm>
            <a:prstGeom prst="rect">
              <a:avLst/>
            </a:prstGeom>
            <a:solidFill>
              <a:schemeClr val="bg1"/>
            </a:solidFill>
          </p:spPr>
          <p:txBody>
            <a:bodyPr wrap="none" rtlCol="0">
              <a:spAutoFit/>
            </a:bodyPr>
            <a:lstStyle/>
            <a:p>
              <a:pPr algn="ctr"/>
              <a:r>
                <a:rPr lang="en-US" sz="1200" dirty="0">
                  <a:solidFill>
                    <a:schemeClr val="accent1"/>
                  </a:solidFill>
                </a:rPr>
                <a:t>4. Ref Token</a:t>
              </a:r>
              <a:endParaRPr lang="en-AU" sz="1200" dirty="0">
                <a:solidFill>
                  <a:schemeClr val="accent1"/>
                </a:solidFill>
              </a:endParaRPr>
            </a:p>
          </p:txBody>
        </p:sp>
      </p:grpSp>
      <p:grpSp>
        <p:nvGrpSpPr>
          <p:cNvPr id="71" name="Group 70"/>
          <p:cNvGrpSpPr/>
          <p:nvPr/>
        </p:nvGrpSpPr>
        <p:grpSpPr>
          <a:xfrm>
            <a:off x="5485606" y="2286794"/>
            <a:ext cx="1715962" cy="1169462"/>
            <a:chOff x="5485606" y="2286794"/>
            <a:chExt cx="1715962" cy="1169462"/>
          </a:xfrm>
        </p:grpSpPr>
        <p:cxnSp>
          <p:nvCxnSpPr>
            <p:cNvPr id="39" name="Straight Arrow Connector 38"/>
            <p:cNvCxnSpPr/>
            <p:nvPr/>
          </p:nvCxnSpPr>
          <p:spPr>
            <a:xfrm>
              <a:off x="5485606" y="2286794"/>
              <a:ext cx="1104900" cy="1169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731293" y="2810227"/>
              <a:ext cx="1470275" cy="276999"/>
            </a:xfrm>
            <a:prstGeom prst="rect">
              <a:avLst/>
            </a:prstGeom>
            <a:solidFill>
              <a:schemeClr val="bg1"/>
            </a:solidFill>
          </p:spPr>
          <p:txBody>
            <a:bodyPr wrap="none" rtlCol="0">
              <a:spAutoFit/>
            </a:bodyPr>
            <a:lstStyle/>
            <a:p>
              <a:pPr algn="ctr"/>
              <a:r>
                <a:rPr lang="en-US" sz="1200" dirty="0">
                  <a:solidFill>
                    <a:schemeClr val="accent3"/>
                  </a:solidFill>
                </a:rPr>
                <a:t>5. Identity + claims</a:t>
              </a:r>
              <a:endParaRPr lang="en-AU" sz="1200" dirty="0">
                <a:solidFill>
                  <a:schemeClr val="accent3"/>
                </a:solidFill>
              </a:endParaRPr>
            </a:p>
          </p:txBody>
        </p:sp>
      </p:grpSp>
      <p:grpSp>
        <p:nvGrpSpPr>
          <p:cNvPr id="73" name="Group 72"/>
          <p:cNvGrpSpPr/>
          <p:nvPr/>
        </p:nvGrpSpPr>
        <p:grpSpPr>
          <a:xfrm>
            <a:off x="7834977" y="2395150"/>
            <a:ext cx="977127" cy="2330044"/>
            <a:chOff x="7834977" y="2395150"/>
            <a:chExt cx="977127" cy="2330044"/>
          </a:xfrm>
        </p:grpSpPr>
        <p:cxnSp>
          <p:nvCxnSpPr>
            <p:cNvPr id="49" name="Straight Arrow Connector 48"/>
            <p:cNvCxnSpPr>
              <a:stCxn id="46" idx="0"/>
              <a:endCxn id="47" idx="1"/>
            </p:cNvCxnSpPr>
            <p:nvPr/>
          </p:nvCxnSpPr>
          <p:spPr>
            <a:xfrm flipH="1" flipV="1">
              <a:off x="8248557" y="2395150"/>
              <a:ext cx="417884" cy="233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834977" y="3048203"/>
              <a:ext cx="977127" cy="276999"/>
            </a:xfrm>
            <a:prstGeom prst="rect">
              <a:avLst/>
            </a:prstGeom>
            <a:solidFill>
              <a:schemeClr val="bg1"/>
            </a:solidFill>
          </p:spPr>
          <p:txBody>
            <a:bodyPr wrap="none" rtlCol="0">
              <a:spAutoFit/>
            </a:bodyPr>
            <a:lstStyle/>
            <a:p>
              <a:pPr algn="ctr"/>
              <a:r>
                <a:rPr lang="en-US" sz="1200" dirty="0"/>
                <a:t>1. Password</a:t>
              </a:r>
              <a:endParaRPr lang="en-AU" sz="1200" dirty="0"/>
            </a:p>
          </p:txBody>
        </p:sp>
      </p:grpSp>
      <p:grpSp>
        <p:nvGrpSpPr>
          <p:cNvPr id="74" name="Group 73"/>
          <p:cNvGrpSpPr/>
          <p:nvPr/>
        </p:nvGrpSpPr>
        <p:grpSpPr>
          <a:xfrm>
            <a:off x="8609222" y="2395150"/>
            <a:ext cx="857927" cy="2343430"/>
            <a:chOff x="8609222" y="2395150"/>
            <a:chExt cx="857927" cy="2343430"/>
          </a:xfrm>
        </p:grpSpPr>
        <p:cxnSp>
          <p:nvCxnSpPr>
            <p:cNvPr id="50" name="Straight Arrow Connector 49"/>
            <p:cNvCxnSpPr>
              <a:stCxn id="47" idx="3"/>
            </p:cNvCxnSpPr>
            <p:nvPr/>
          </p:nvCxnSpPr>
          <p:spPr>
            <a:xfrm flipH="1">
              <a:off x="8762206" y="2395150"/>
              <a:ext cx="400751" cy="23434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609222" y="3481635"/>
              <a:ext cx="857927" cy="646331"/>
            </a:xfrm>
            <a:prstGeom prst="rect">
              <a:avLst/>
            </a:prstGeom>
            <a:solidFill>
              <a:schemeClr val="bg1"/>
            </a:solidFill>
          </p:spPr>
          <p:txBody>
            <a:bodyPr wrap="none" rtlCol="0">
              <a:spAutoFit/>
            </a:bodyPr>
            <a:lstStyle/>
            <a:p>
              <a:pPr algn="ctr"/>
              <a:r>
                <a:rPr lang="en-US" sz="1200" dirty="0">
                  <a:solidFill>
                    <a:schemeClr val="accent3"/>
                  </a:solidFill>
                </a:rPr>
                <a:t>2. Self-</a:t>
              </a:r>
            </a:p>
            <a:p>
              <a:pPr algn="ctr"/>
              <a:r>
                <a:rPr lang="en-US" sz="1200" dirty="0">
                  <a:solidFill>
                    <a:schemeClr val="accent3"/>
                  </a:solidFill>
                </a:rPr>
                <a:t>contained</a:t>
              </a:r>
            </a:p>
            <a:p>
              <a:pPr algn="ctr"/>
              <a:r>
                <a:rPr lang="en-US" sz="1200" dirty="0">
                  <a:solidFill>
                    <a:schemeClr val="accent3"/>
                  </a:solidFill>
                </a:rPr>
                <a:t>Token</a:t>
              </a:r>
            </a:p>
          </p:txBody>
        </p:sp>
      </p:grpSp>
      <p:grpSp>
        <p:nvGrpSpPr>
          <p:cNvPr id="75" name="Group 74"/>
          <p:cNvGrpSpPr/>
          <p:nvPr/>
        </p:nvGrpSpPr>
        <p:grpSpPr>
          <a:xfrm>
            <a:off x="9237941" y="4554340"/>
            <a:ext cx="1104900" cy="830571"/>
            <a:chOff x="9237941" y="4554340"/>
            <a:chExt cx="1104900" cy="830571"/>
          </a:xfrm>
        </p:grpSpPr>
        <p:cxnSp>
          <p:nvCxnSpPr>
            <p:cNvPr id="53" name="Straight Arrow Connector 52"/>
            <p:cNvCxnSpPr>
              <a:stCxn id="46" idx="3"/>
              <a:endCxn id="48" idx="2"/>
            </p:cNvCxnSpPr>
            <p:nvPr/>
          </p:nvCxnSpPr>
          <p:spPr>
            <a:xfrm flipV="1">
              <a:off x="9237941" y="4554340"/>
              <a:ext cx="1104900" cy="742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323935" y="4738580"/>
              <a:ext cx="857927" cy="646331"/>
            </a:xfrm>
            <a:prstGeom prst="rect">
              <a:avLst/>
            </a:prstGeom>
            <a:solidFill>
              <a:schemeClr val="bg1"/>
            </a:solidFill>
          </p:spPr>
          <p:txBody>
            <a:bodyPr wrap="none" rtlCol="0">
              <a:spAutoFit/>
            </a:bodyPr>
            <a:lstStyle/>
            <a:p>
              <a:pPr algn="ctr"/>
              <a:r>
                <a:rPr lang="en-US" sz="1200" dirty="0">
                  <a:solidFill>
                    <a:schemeClr val="accent3"/>
                  </a:solidFill>
                </a:rPr>
                <a:t>3. Self-</a:t>
              </a:r>
            </a:p>
            <a:p>
              <a:pPr algn="ctr"/>
              <a:r>
                <a:rPr lang="en-US" sz="1200" dirty="0">
                  <a:solidFill>
                    <a:schemeClr val="accent3"/>
                  </a:solidFill>
                </a:rPr>
                <a:t>contained</a:t>
              </a:r>
            </a:p>
            <a:p>
              <a:pPr algn="ctr"/>
              <a:r>
                <a:rPr lang="en-US" sz="1200" dirty="0">
                  <a:solidFill>
                    <a:schemeClr val="accent3"/>
                  </a:solidFill>
                </a:rPr>
                <a:t>Token</a:t>
              </a:r>
            </a:p>
          </p:txBody>
        </p:sp>
      </p:grpSp>
      <p:grpSp>
        <p:nvGrpSpPr>
          <p:cNvPr id="63" name="Group 62"/>
          <p:cNvGrpSpPr/>
          <p:nvPr/>
        </p:nvGrpSpPr>
        <p:grpSpPr>
          <a:xfrm>
            <a:off x="532606" y="1791834"/>
            <a:ext cx="2819400" cy="4656107"/>
            <a:chOff x="532606" y="1791834"/>
            <a:chExt cx="2819400" cy="4656107"/>
          </a:xfrm>
        </p:grpSpPr>
        <p:pic>
          <p:nvPicPr>
            <p:cNvPr id="6"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606" y="464899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86222" y="1791834"/>
              <a:ext cx="914400" cy="1206631"/>
            </a:xfrm>
            <a:prstGeom prst="rect">
              <a:avLst/>
            </a:prstGeom>
          </p:spPr>
        </p:pic>
        <p:pic>
          <p:nvPicPr>
            <p:cNvPr id="8" name="Picture 7"/>
            <p:cNvPicPr>
              <a:picLocks noChangeAspect="1"/>
            </p:cNvPicPr>
            <p:nvPr/>
          </p:nvPicPr>
          <p:blipFill>
            <a:blip r:embed="rId5"/>
            <a:stretch>
              <a:fillRect/>
            </a:stretch>
          </p:blipFill>
          <p:spPr>
            <a:xfrm>
              <a:off x="2209006" y="3505994"/>
              <a:ext cx="1143000" cy="1048346"/>
            </a:xfrm>
            <a:prstGeom prst="rect">
              <a:avLst/>
            </a:prstGeom>
          </p:spPr>
        </p:pic>
        <p:sp>
          <p:nvSpPr>
            <p:cNvPr id="59" name="TextBox 58"/>
            <p:cNvSpPr txBox="1"/>
            <p:nvPr/>
          </p:nvSpPr>
          <p:spPr>
            <a:xfrm>
              <a:off x="1547828" y="6032443"/>
              <a:ext cx="1114408" cy="415498"/>
            </a:xfrm>
            <a:prstGeom prst="rect">
              <a:avLst/>
            </a:prstGeom>
            <a:noFill/>
          </p:spPr>
          <p:txBody>
            <a:bodyPr wrap="none" rtlCol="0">
              <a:spAutoFit/>
            </a:bodyPr>
            <a:lstStyle/>
            <a:p>
              <a:pPr algn="ctr"/>
              <a:r>
                <a:rPr lang="en-US" dirty="0">
                  <a:latin typeface="Agency FB" panose="020B0503020202020204" pitchFamily="34" charset="0"/>
                </a:rPr>
                <a:t>Passwords</a:t>
              </a:r>
              <a:endParaRPr lang="en-AU" dirty="0">
                <a:latin typeface="Agency FB" panose="020B0503020202020204" pitchFamily="34" charset="0"/>
              </a:endParaRPr>
            </a:p>
          </p:txBody>
        </p:sp>
      </p:grpSp>
      <p:grpSp>
        <p:nvGrpSpPr>
          <p:cNvPr id="64" name="Group 63"/>
          <p:cNvGrpSpPr/>
          <p:nvPr/>
        </p:nvGrpSpPr>
        <p:grpSpPr>
          <a:xfrm>
            <a:off x="3961606" y="1742096"/>
            <a:ext cx="3200400" cy="4726822"/>
            <a:chOff x="3961606" y="1742096"/>
            <a:chExt cx="3200400" cy="4726822"/>
          </a:xfrm>
        </p:grpSpPr>
        <p:cxnSp>
          <p:nvCxnSpPr>
            <p:cNvPr id="16" name="Straight Connector 15"/>
            <p:cNvCxnSpPr/>
            <p:nvPr/>
          </p:nvCxnSpPr>
          <p:spPr>
            <a:xfrm>
              <a:off x="3961606" y="1981994"/>
              <a:ext cx="0" cy="411480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7"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2606" y="4675456"/>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stretch>
              <a:fillRect/>
            </a:stretch>
          </p:blipFill>
          <p:spPr>
            <a:xfrm>
              <a:off x="4496222" y="1742096"/>
              <a:ext cx="914400" cy="1206631"/>
            </a:xfrm>
            <a:prstGeom prst="rect">
              <a:avLst/>
            </a:prstGeom>
          </p:spPr>
        </p:pic>
        <p:pic>
          <p:nvPicPr>
            <p:cNvPr id="19" name="Picture 18"/>
            <p:cNvPicPr>
              <a:picLocks noChangeAspect="1"/>
            </p:cNvPicPr>
            <p:nvPr/>
          </p:nvPicPr>
          <p:blipFill>
            <a:blip r:embed="rId5"/>
            <a:stretch>
              <a:fillRect/>
            </a:stretch>
          </p:blipFill>
          <p:spPr>
            <a:xfrm>
              <a:off x="6019006" y="3456256"/>
              <a:ext cx="1143000" cy="1048346"/>
            </a:xfrm>
            <a:prstGeom prst="rect">
              <a:avLst/>
            </a:prstGeom>
          </p:spPr>
        </p:pic>
        <p:sp>
          <p:nvSpPr>
            <p:cNvPr id="60" name="TextBox 59"/>
            <p:cNvSpPr txBox="1"/>
            <p:nvPr/>
          </p:nvSpPr>
          <p:spPr>
            <a:xfrm>
              <a:off x="4863239" y="6053420"/>
              <a:ext cx="1694695" cy="415498"/>
            </a:xfrm>
            <a:prstGeom prst="rect">
              <a:avLst/>
            </a:prstGeom>
            <a:noFill/>
          </p:spPr>
          <p:txBody>
            <a:bodyPr wrap="none" rtlCol="0">
              <a:spAutoFit/>
            </a:bodyPr>
            <a:lstStyle/>
            <a:p>
              <a:pPr algn="ctr"/>
              <a:r>
                <a:rPr lang="en-US" dirty="0">
                  <a:latin typeface="Agency FB" panose="020B0503020202020204" pitchFamily="34" charset="0"/>
                </a:rPr>
                <a:t>Reference Tokens</a:t>
              </a:r>
              <a:endParaRPr lang="en-AU" dirty="0">
                <a:latin typeface="Agency FB" panose="020B0503020202020204" pitchFamily="34" charset="0"/>
              </a:endParaRPr>
            </a:p>
          </p:txBody>
        </p:sp>
      </p:grpSp>
      <p:grpSp>
        <p:nvGrpSpPr>
          <p:cNvPr id="65" name="Group 64"/>
          <p:cNvGrpSpPr/>
          <p:nvPr/>
        </p:nvGrpSpPr>
        <p:grpSpPr>
          <a:xfrm>
            <a:off x="7695406" y="1791834"/>
            <a:ext cx="3218935" cy="4677084"/>
            <a:chOff x="7695406" y="1791834"/>
            <a:chExt cx="3218935" cy="4677084"/>
          </a:xfrm>
        </p:grpSpPr>
        <p:cxnSp>
          <p:nvCxnSpPr>
            <p:cNvPr id="45" name="Straight Connector 44"/>
            <p:cNvCxnSpPr/>
            <p:nvPr/>
          </p:nvCxnSpPr>
          <p:spPr>
            <a:xfrm>
              <a:off x="7695406" y="1981994"/>
              <a:ext cx="0" cy="411480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6"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4941" y="472519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4"/>
            <a:stretch>
              <a:fillRect/>
            </a:stretch>
          </p:blipFill>
          <p:spPr>
            <a:xfrm>
              <a:off x="8248557" y="1791834"/>
              <a:ext cx="914400" cy="1206631"/>
            </a:xfrm>
            <a:prstGeom prst="rect">
              <a:avLst/>
            </a:prstGeom>
          </p:spPr>
        </p:pic>
        <p:pic>
          <p:nvPicPr>
            <p:cNvPr id="48" name="Picture 47"/>
            <p:cNvPicPr>
              <a:picLocks noChangeAspect="1"/>
            </p:cNvPicPr>
            <p:nvPr/>
          </p:nvPicPr>
          <p:blipFill>
            <a:blip r:embed="rId5"/>
            <a:stretch>
              <a:fillRect/>
            </a:stretch>
          </p:blipFill>
          <p:spPr>
            <a:xfrm>
              <a:off x="9771341" y="3505994"/>
              <a:ext cx="1143000" cy="1048346"/>
            </a:xfrm>
            <a:prstGeom prst="rect">
              <a:avLst/>
            </a:prstGeom>
          </p:spPr>
        </p:pic>
        <p:sp>
          <p:nvSpPr>
            <p:cNvPr id="61" name="TextBox 60"/>
            <p:cNvSpPr txBox="1"/>
            <p:nvPr/>
          </p:nvSpPr>
          <p:spPr>
            <a:xfrm>
              <a:off x="8514272" y="6053420"/>
              <a:ext cx="2050561" cy="415498"/>
            </a:xfrm>
            <a:prstGeom prst="rect">
              <a:avLst/>
            </a:prstGeom>
            <a:noFill/>
          </p:spPr>
          <p:txBody>
            <a:bodyPr wrap="none" rtlCol="0">
              <a:spAutoFit/>
            </a:bodyPr>
            <a:lstStyle/>
            <a:p>
              <a:pPr algn="ctr"/>
              <a:r>
                <a:rPr lang="en-US" dirty="0">
                  <a:latin typeface="Agency FB" panose="020B0503020202020204" pitchFamily="34" charset="0"/>
                </a:rPr>
                <a:t>Self-contained Tokens</a:t>
              </a:r>
              <a:endParaRPr lang="en-AU" dirty="0">
                <a:latin typeface="Agency FB" panose="020B0503020202020204" pitchFamily="34" charset="0"/>
              </a:endParaRPr>
            </a:p>
          </p:txBody>
        </p:sp>
      </p:grpSp>
      <p:grpSp>
        <p:nvGrpSpPr>
          <p:cNvPr id="80" name="Group 79"/>
          <p:cNvGrpSpPr/>
          <p:nvPr/>
        </p:nvGrpSpPr>
        <p:grpSpPr>
          <a:xfrm>
            <a:off x="9467149" y="1220628"/>
            <a:ext cx="1569345" cy="2584173"/>
            <a:chOff x="9467149" y="1220628"/>
            <a:chExt cx="1569345" cy="2584173"/>
          </a:xfrm>
        </p:grpSpPr>
        <p:cxnSp>
          <p:nvCxnSpPr>
            <p:cNvPr id="77" name="Straight Connector 76"/>
            <p:cNvCxnSpPr>
              <a:stCxn id="52" idx="3"/>
              <a:endCxn id="78" idx="2"/>
            </p:cNvCxnSpPr>
            <p:nvPr/>
          </p:nvCxnSpPr>
          <p:spPr>
            <a:xfrm flipV="1">
              <a:off x="9467149" y="1743848"/>
              <a:ext cx="808560" cy="206095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9514924" y="1220628"/>
              <a:ext cx="1521570" cy="523220"/>
            </a:xfrm>
            <a:prstGeom prst="rect">
              <a:avLst/>
            </a:prstGeom>
            <a:noFill/>
          </p:spPr>
          <p:txBody>
            <a:bodyPr wrap="none" rtlCol="0">
              <a:spAutoFit/>
            </a:bodyPr>
            <a:lstStyle/>
            <a:p>
              <a:pPr algn="ctr"/>
              <a:r>
                <a:rPr lang="en-US" sz="1400" dirty="0">
                  <a:solidFill>
                    <a:schemeClr val="accent3"/>
                  </a:solidFill>
                </a:rPr>
                <a:t>Contains identity</a:t>
              </a:r>
            </a:p>
            <a:p>
              <a:pPr algn="ctr"/>
              <a:r>
                <a:rPr lang="en-US" sz="1400" dirty="0">
                  <a:solidFill>
                    <a:schemeClr val="accent3"/>
                  </a:solidFill>
                </a:rPr>
                <a:t>and claims</a:t>
              </a:r>
              <a:endParaRPr lang="en-AU" sz="1400" dirty="0">
                <a:solidFill>
                  <a:schemeClr val="accent3"/>
                </a:solidFill>
              </a:endParaRPr>
            </a:p>
          </p:txBody>
        </p:sp>
      </p:grpSp>
      <p:sp>
        <p:nvSpPr>
          <p:cNvPr id="76" name="TextBox 75"/>
          <p:cNvSpPr txBox="1"/>
          <p:nvPr/>
        </p:nvSpPr>
        <p:spPr>
          <a:xfrm>
            <a:off x="10267856" y="4700027"/>
            <a:ext cx="858120" cy="461665"/>
          </a:xfrm>
          <a:prstGeom prst="rect">
            <a:avLst/>
          </a:prstGeom>
          <a:noFill/>
        </p:spPr>
        <p:txBody>
          <a:bodyPr wrap="none" rtlCol="0">
            <a:spAutoFit/>
          </a:bodyPr>
          <a:lstStyle/>
          <a:p>
            <a:pPr algn="ctr"/>
            <a:r>
              <a:rPr lang="en-US" sz="1200" dirty="0"/>
              <a:t>4. Token</a:t>
            </a:r>
          </a:p>
          <a:p>
            <a:pPr algn="ctr"/>
            <a:r>
              <a:rPr lang="en-US" sz="1200" dirty="0"/>
              <a:t>Validation</a:t>
            </a:r>
            <a:endParaRPr lang="en-AU" sz="1200" dirty="0"/>
          </a:p>
        </p:txBody>
      </p:sp>
    </p:spTree>
    <p:extLst>
      <p:ext uri="{BB962C8B-B14F-4D97-AF65-F5344CB8AC3E}">
        <p14:creationId xmlns:p14="http://schemas.microsoft.com/office/powerpoint/2010/main" val="37548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500"/>
                                        <p:tgtEl>
                                          <p:spTgt spid="7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500"/>
                                        <p:tgtEl>
                                          <p:spTgt spid="8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(standards)?</a:t>
            </a:r>
            <a:endParaRPr lang="en-AU" dirty="0"/>
          </a:p>
        </p:txBody>
      </p:sp>
      <p:sp>
        <p:nvSpPr>
          <p:cNvPr id="3" name="Text Placeholder 2"/>
          <p:cNvSpPr>
            <a:spLocks noGrp="1"/>
          </p:cNvSpPr>
          <p:nvPr>
            <p:ph type="body" idx="1"/>
          </p:nvPr>
        </p:nvSpPr>
        <p:spPr/>
        <p:txBody>
          <a:bodyPr/>
          <a:lstStyle/>
          <a:p>
            <a:r>
              <a:rPr lang="en-US" dirty="0" smtClean="0"/>
              <a:t>Standards are </a:t>
            </a:r>
            <a:r>
              <a:rPr lang="en-US" dirty="0"/>
              <a:t>important for interoperability and </a:t>
            </a:r>
            <a:r>
              <a:rPr lang="en-US" dirty="0" smtClean="0"/>
              <a:t>security</a:t>
            </a:r>
            <a:r>
              <a:rPr lang="en-US" dirty="0"/>
              <a:t>.</a:t>
            </a:r>
            <a:endParaRPr lang="en-US"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16</a:t>
            </a:fld>
            <a:endParaRPr lang="en-AU" dirty="0"/>
          </a:p>
        </p:txBody>
      </p:sp>
    </p:spTree>
    <p:extLst>
      <p:ext uri="{BB962C8B-B14F-4D97-AF65-F5344CB8AC3E}">
        <p14:creationId xmlns:p14="http://schemas.microsoft.com/office/powerpoint/2010/main" val="1214630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17</a:t>
            </a:fld>
            <a:endParaRPr lang="en-AU" dirty="0"/>
          </a:p>
        </p:txBody>
      </p:sp>
      <p:sp>
        <p:nvSpPr>
          <p:cNvPr id="3" name="Title 2"/>
          <p:cNvSpPr>
            <a:spLocks noGrp="1"/>
          </p:cNvSpPr>
          <p:nvPr>
            <p:ph type="title"/>
          </p:nvPr>
        </p:nvSpPr>
        <p:spPr/>
        <p:txBody>
          <a:bodyPr/>
          <a:lstStyle/>
          <a:p>
            <a:r>
              <a:rPr lang="en-US" dirty="0" smtClean="0"/>
              <a:t>Token formats</a:t>
            </a:r>
            <a:endParaRPr lang="en-AU" dirty="0"/>
          </a:p>
        </p:txBody>
      </p:sp>
      <p:sp>
        <p:nvSpPr>
          <p:cNvPr id="9" name="Rectangle 8"/>
          <p:cNvSpPr/>
          <p:nvPr/>
        </p:nvSpPr>
        <p:spPr>
          <a:xfrm>
            <a:off x="773199" y="4672092"/>
            <a:ext cx="9589207" cy="1661993"/>
          </a:xfrm>
          <a:prstGeom prst="rect">
            <a:avLst/>
          </a:prstGeom>
        </p:spPr>
        <p:txBody>
          <a:bodyPr wrap="square">
            <a:spAutoFit/>
          </a:bodyPr>
          <a:lstStyle/>
          <a:p>
            <a:pPr lvl="0">
              <a:spcBef>
                <a:spcPts val="1200"/>
              </a:spcBef>
              <a:buClr>
                <a:srgbClr val="E5007E"/>
              </a:buClr>
            </a:pPr>
            <a:r>
              <a:rPr lang="en-US" sz="3400" dirty="0"/>
              <a:t>They come in various shapes and sizes. We’ll be showing you the two main self-contained token types: SAML and JWT.</a:t>
            </a:r>
          </a:p>
        </p:txBody>
      </p:sp>
    </p:spTree>
    <p:extLst>
      <p:ext uri="{BB962C8B-B14F-4D97-AF65-F5344CB8AC3E}">
        <p14:creationId xmlns:p14="http://schemas.microsoft.com/office/powerpoint/2010/main" val="19523308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000"/>
              </a:lnSpc>
            </a:pPr>
            <a:r>
              <a:rPr lang="en-US" sz="3200" dirty="0"/>
              <a:t>“The OASIS Security Assertion Markup Language (SAML) standard defines an XML-based framework for describing and exchanging security information between on-line business partners. This security information is expressed in the form of portable SAML assertions that applications working across security domain boundaries can trust.”</a:t>
            </a:r>
            <a:endParaRPr lang="en-AU" sz="3200" spc="-1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18</a:t>
            </a:fld>
            <a:endParaRPr lang="en-AU" dirty="0"/>
          </a:p>
        </p:txBody>
      </p:sp>
      <p:sp>
        <p:nvSpPr>
          <p:cNvPr id="4" name="Subtitle 3"/>
          <p:cNvSpPr>
            <a:spLocks noGrp="1"/>
          </p:cNvSpPr>
          <p:nvPr>
            <p:ph type="subTitle" idx="1"/>
          </p:nvPr>
        </p:nvSpPr>
        <p:spPr/>
        <p:txBody>
          <a:bodyPr/>
          <a:lstStyle/>
          <a:p>
            <a:r>
              <a:rPr lang="en-AU" sz="2800" dirty="0"/>
              <a:t>http://docs.oasis-open.org/security/saml/Post2.0/sstc-saml-tech-overview-2.0.html</a:t>
            </a:r>
          </a:p>
        </p:txBody>
      </p:sp>
    </p:spTree>
    <p:extLst>
      <p:ext uri="{BB962C8B-B14F-4D97-AF65-F5344CB8AC3E}">
        <p14:creationId xmlns:p14="http://schemas.microsoft.com/office/powerpoint/2010/main" val="8772847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SAML 2.0 Tokens</a:t>
            </a:r>
            <a:endParaRPr lang="en-AU" dirty="0"/>
          </a:p>
        </p:txBody>
      </p:sp>
      <p:sp>
        <p:nvSpPr>
          <p:cNvPr id="3" name="Content Placeholder 2"/>
          <p:cNvSpPr>
            <a:spLocks noGrp="1"/>
          </p:cNvSpPr>
          <p:nvPr>
            <p:ph idx="1"/>
          </p:nvPr>
        </p:nvSpPr>
        <p:spPr/>
        <p:txBody>
          <a:bodyPr/>
          <a:lstStyle/>
          <a:p>
            <a:pPr marL="0" indent="0">
              <a:buNone/>
            </a:pPr>
            <a:r>
              <a:rPr lang="en-AU" sz="900" dirty="0">
                <a:latin typeface="Consolas" panose="020B0609020204030204" pitchFamily="49" charset="0"/>
                <a:cs typeface="Consolas" panose="020B0609020204030204" pitchFamily="49" charset="0"/>
              </a:rPr>
              <a:t>&lt;</a:t>
            </a:r>
            <a:r>
              <a:rPr lang="en-AU" sz="900" dirty="0" err="1">
                <a:latin typeface="Consolas" panose="020B0609020204030204" pitchFamily="49" charset="0"/>
                <a:cs typeface="Consolas" panose="020B0609020204030204" pitchFamily="49" charset="0"/>
              </a:rPr>
              <a:t>samlp:Response</a:t>
            </a:r>
            <a:r>
              <a:rPr lang="en-AU" sz="900" dirty="0">
                <a:latin typeface="Consolas" panose="020B0609020204030204" pitchFamily="49" charset="0"/>
                <a:cs typeface="Consolas" panose="020B0609020204030204" pitchFamily="49" charset="0"/>
              </a:rPr>
              <a:t> ID="_c73fa83e-c5db-43a7-9964-4fb8802ce03e" Version="2.0" </a:t>
            </a:r>
            <a:r>
              <a:rPr lang="en-AU" sz="900" dirty="0" err="1">
                <a:latin typeface="Consolas" panose="020B0609020204030204" pitchFamily="49" charset="0"/>
                <a:cs typeface="Consolas" panose="020B0609020204030204" pitchFamily="49" charset="0"/>
              </a:rPr>
              <a:t>IssueInstant</a:t>
            </a:r>
            <a:r>
              <a:rPr lang="en-AU" sz="900" dirty="0">
                <a:latin typeface="Consolas" panose="020B0609020204030204" pitchFamily="49" charset="0"/>
                <a:cs typeface="Consolas" panose="020B0609020204030204" pitchFamily="49" charset="0"/>
              </a:rPr>
              <a:t>="2014-08-05T06:26:33.492Z" Destination="https://www.testsamlapp.com" Consent="urn:oasis:names:tc:SAML:2.0:consent:unspecified" </a:t>
            </a:r>
            <a:r>
              <a:rPr lang="en-AU" sz="900" dirty="0" err="1">
                <a:latin typeface="Consolas" panose="020B0609020204030204" pitchFamily="49" charset="0"/>
                <a:cs typeface="Consolas" panose="020B0609020204030204" pitchFamily="49" charset="0"/>
              </a:rPr>
              <a:t>xmlns:samlp</a:t>
            </a:r>
            <a:r>
              <a:rPr lang="en-AU" sz="900" dirty="0">
                <a:latin typeface="Consolas" panose="020B0609020204030204" pitchFamily="49" charset="0"/>
                <a:cs typeface="Consolas" panose="020B0609020204030204" pitchFamily="49" charset="0"/>
              </a:rPr>
              <a:t>="urn:oasis:names:tc:SAML:2.0:protocol"&gt;&lt;Issuer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="urn:oasis:names:tc:SAML:2.0:assertion"&gt;http://sts.cloudready.ms/adfs/services/trust&lt;/Issuer&gt;&lt;samlp:Status&gt;&lt;samlp:StatusCode Value="urn:oasis:names:tc:SAML:2.0:status:Success" /&gt;&lt;/</a:t>
            </a:r>
            <a:r>
              <a:rPr lang="en-AU" sz="900" dirty="0" err="1">
                <a:latin typeface="Consolas" panose="020B0609020204030204" pitchFamily="49" charset="0"/>
                <a:cs typeface="Consolas" panose="020B0609020204030204" pitchFamily="49" charset="0"/>
              </a:rPr>
              <a:t>samlp:Status</a:t>
            </a:r>
            <a:r>
              <a:rPr lang="en-AU" sz="900" dirty="0">
                <a:latin typeface="Consolas" panose="020B0609020204030204" pitchFamily="49" charset="0"/>
                <a:cs typeface="Consolas" panose="020B0609020204030204" pitchFamily="49" charset="0"/>
              </a:rPr>
              <a:t>&gt;&lt;Assertion ID="_daffaa22-c74e-4b0f-aaf1-b5dedf7aa77d" </a:t>
            </a:r>
            <a:r>
              <a:rPr lang="en-AU" sz="900" dirty="0" err="1">
                <a:latin typeface="Consolas" panose="020B0609020204030204" pitchFamily="49" charset="0"/>
                <a:cs typeface="Consolas" panose="020B0609020204030204" pitchFamily="49" charset="0"/>
              </a:rPr>
              <a:t>IssueInstant</a:t>
            </a:r>
            <a:r>
              <a:rPr lang="en-AU" sz="900" dirty="0">
                <a:latin typeface="Consolas" panose="020B0609020204030204" pitchFamily="49" charset="0"/>
                <a:cs typeface="Consolas" panose="020B0609020204030204" pitchFamily="49" charset="0"/>
              </a:rPr>
              <a:t>="2014-08-05T06:26:33.492Z" Version="2.0"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="urn:oasis:names:tc:SAML:2.0:assertion"&gt;&lt;Issuer&gt;http://sts.cloudready.ms/adfs/services/trust&lt;/Issuer&gt;&lt;ds:Signature </a:t>
            </a:r>
            <a:r>
              <a:rPr lang="en-AU" sz="900" dirty="0" err="1">
                <a:latin typeface="Consolas" panose="020B0609020204030204" pitchFamily="49" charset="0"/>
                <a:cs typeface="Consolas" panose="020B0609020204030204" pitchFamily="49" charset="0"/>
              </a:rPr>
              <a:t>xmlns:ds</a:t>
            </a:r>
            <a:r>
              <a:rPr lang="en-AU" sz="900" dirty="0">
                <a:latin typeface="Consolas" panose="020B0609020204030204" pitchFamily="49" charset="0"/>
                <a:cs typeface="Consolas" panose="020B0609020204030204" pitchFamily="49" charset="0"/>
              </a:rPr>
              <a:t>="http://www.w3.org/2000/09/xmldsig#"&gt;&lt;ds:SignedInfo&gt;&lt;ds:CanonicalizationMethod Algorithm="http://www.w3.org/2001/10/xml-exc-c14n#" /&gt;&lt;</a:t>
            </a:r>
            <a:r>
              <a:rPr lang="en-AU" sz="900" dirty="0" err="1">
                <a:latin typeface="Consolas" panose="020B0609020204030204" pitchFamily="49" charset="0"/>
                <a:cs typeface="Consolas" panose="020B0609020204030204" pitchFamily="49" charset="0"/>
              </a:rPr>
              <a:t>ds:SignatureMethod</a:t>
            </a:r>
            <a:r>
              <a:rPr lang="en-AU" sz="900" dirty="0">
                <a:latin typeface="Consolas" panose="020B0609020204030204" pitchFamily="49" charset="0"/>
                <a:cs typeface="Consolas" panose="020B0609020204030204" pitchFamily="49" charset="0"/>
              </a:rPr>
              <a:t> Algorithm="http://www.w3.org/2001/04/xmldsig-more#rsa-sha256" /&gt;&lt;</a:t>
            </a:r>
            <a:r>
              <a:rPr lang="en-AU" sz="900" dirty="0" err="1">
                <a:latin typeface="Consolas" panose="020B0609020204030204" pitchFamily="49" charset="0"/>
                <a:cs typeface="Consolas" panose="020B0609020204030204" pitchFamily="49" charset="0"/>
              </a:rPr>
              <a:t>ds:Reference</a:t>
            </a:r>
            <a:r>
              <a:rPr lang="en-AU" sz="900" dirty="0">
                <a:latin typeface="Consolas" panose="020B0609020204030204" pitchFamily="49" charset="0"/>
                <a:cs typeface="Consolas" panose="020B0609020204030204" pitchFamily="49" charset="0"/>
              </a:rPr>
              <a:t> URI="#_daffaa22-c74e-4b0f-aaf1-b5dedf7aa77d"&gt;&lt;</a:t>
            </a:r>
            <a:r>
              <a:rPr lang="en-AU" sz="900" dirty="0" err="1">
                <a:latin typeface="Consolas" panose="020B0609020204030204" pitchFamily="49" charset="0"/>
                <a:cs typeface="Consolas" panose="020B0609020204030204" pitchFamily="49" charset="0"/>
              </a:rPr>
              <a:t>ds:Transforms</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ds:Transform</a:t>
            </a:r>
            <a:r>
              <a:rPr lang="en-AU" sz="900" dirty="0">
                <a:latin typeface="Consolas" panose="020B0609020204030204" pitchFamily="49" charset="0"/>
                <a:cs typeface="Consolas" panose="020B0609020204030204" pitchFamily="49" charset="0"/>
              </a:rPr>
              <a:t> Algorithm="http://www.w3.org/2000/09/xmldsig#enveloped-signature" /&gt;&lt;</a:t>
            </a:r>
            <a:r>
              <a:rPr lang="en-AU" sz="900" dirty="0" err="1">
                <a:latin typeface="Consolas" panose="020B0609020204030204" pitchFamily="49" charset="0"/>
                <a:cs typeface="Consolas" panose="020B0609020204030204" pitchFamily="49" charset="0"/>
              </a:rPr>
              <a:t>ds:Transform</a:t>
            </a:r>
            <a:r>
              <a:rPr lang="en-AU" sz="900" dirty="0">
                <a:latin typeface="Consolas" panose="020B0609020204030204" pitchFamily="49" charset="0"/>
                <a:cs typeface="Consolas" panose="020B0609020204030204" pitchFamily="49" charset="0"/>
              </a:rPr>
              <a:t> Algorithm="http://www.w3.org/2001/10/xml-exc-c14n#" /&gt;&lt;/</a:t>
            </a:r>
            <a:r>
              <a:rPr lang="en-AU" sz="900" dirty="0" err="1">
                <a:latin typeface="Consolas" panose="020B0609020204030204" pitchFamily="49" charset="0"/>
                <a:cs typeface="Consolas" panose="020B0609020204030204" pitchFamily="49" charset="0"/>
              </a:rPr>
              <a:t>ds:Transforms</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ds:DigestMethod</a:t>
            </a:r>
            <a:r>
              <a:rPr lang="en-AU" sz="900" dirty="0">
                <a:latin typeface="Consolas" panose="020B0609020204030204" pitchFamily="49" charset="0"/>
                <a:cs typeface="Consolas" panose="020B0609020204030204" pitchFamily="49" charset="0"/>
              </a:rPr>
              <a:t> Algorithm="http://www.w3.org/2001/04/xmlenc#sha256" /&gt;&lt;</a:t>
            </a:r>
            <a:r>
              <a:rPr lang="en-AU" sz="900" dirty="0" err="1">
                <a:latin typeface="Consolas" panose="020B0609020204030204" pitchFamily="49" charset="0"/>
                <a:cs typeface="Consolas" panose="020B0609020204030204" pitchFamily="49" charset="0"/>
              </a:rPr>
              <a:t>ds:DigestValue</a:t>
            </a:r>
            <a:r>
              <a:rPr lang="en-AU" sz="900" dirty="0">
                <a:latin typeface="Consolas" panose="020B0609020204030204" pitchFamily="49" charset="0"/>
                <a:cs typeface="Consolas" panose="020B0609020204030204" pitchFamily="49" charset="0"/>
              </a:rPr>
              <a:t>&gt;jvogV+q6hzadMZpcQMZjbdKF9T5hd56KwKHX1Zj1dig=&lt;/</a:t>
            </a:r>
            <a:r>
              <a:rPr lang="en-AU" sz="900" dirty="0" err="1">
                <a:latin typeface="Consolas" panose="020B0609020204030204" pitchFamily="49" charset="0"/>
                <a:cs typeface="Consolas" panose="020B0609020204030204" pitchFamily="49" charset="0"/>
              </a:rPr>
              <a:t>ds:DigestValue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ds:Reference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ds:SignedInfo</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ds:SignatureValue</a:t>
            </a:r>
            <a:r>
              <a:rPr lang="en-AU" sz="900" dirty="0">
                <a:latin typeface="Consolas" panose="020B0609020204030204" pitchFamily="49" charset="0"/>
                <a:cs typeface="Consolas" panose="020B0609020204030204" pitchFamily="49" charset="0"/>
              </a:rPr>
              <a:t>&gt;XSP1PE0jUPjqiwGzmLpN9ZZfilMZ+mrJUvVfmBf3fssukQHc38keA7f9pQyuZwZCI+WvvAlOZpiMH7xr30uV5CBrcE/iP4fcSlkz7mO5E6BJMQ8ekd+eUsb/PZoePOLe0t6kFzEELi1xRQe3bSSwDdia69lEqSCcK4rbXFy2O5onWAm2yO6BXvYjsF9nZ1I7vUzLCChV4AK6ywjDAmXE6VT7K+WtmE81fY2r9QzFqNuRRNN9n7hDSGeD+bbJaCIdV4bhQbc7TwUXvRPwnVOrAuoH6Y+GEaVc+puoPuoOgEDT7RUPIONy3CPR5qqelSEr5BRYuff4bU/PpdAq5Zo/Mg==&lt;/</a:t>
            </a:r>
            <a:r>
              <a:rPr lang="en-AU" sz="900" dirty="0" err="1">
                <a:latin typeface="Consolas" panose="020B0609020204030204" pitchFamily="49" charset="0"/>
                <a:cs typeface="Consolas" panose="020B0609020204030204" pitchFamily="49" charset="0"/>
              </a:rPr>
              <a:t>ds:SignatureValue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KeyInfo</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http://www.w3.org/2000/09/xmldsig#"&gt;&lt;ds:X509Data&gt;&lt;ds:X509Certificate&gt;MIIFfjCCBGagAwIBAgIHB9rvmPX4WzANBgkqhkiG9w0BAQsFADCBtDELMAkGA1UEBhMCVVMxEDAOBgNVBAgTB0FyaXpvbmExEzARBgNVBAcTClNjb3R0c2RhbGUxGjAYBgNVBAoTEUdvRGFkZHkuY29tLCBJbmMuMS0wKwYDVQQLEyRodHRwOi8vY2VydHMuZ29kYWRkeS5jb20vcmVwb3NpdG9yeS8xMzAxBgNVBAMTKkdvIERhZGR5IFNlY3VyZSBDZXJ0aWZpY2F0ZSBBdXRob3JpdHkgLSBHMjAeFw0xNDA0MTQxMjMyMzBaFw0xNTA0MTAxMDI2MzZaMD8xITAfBgNVBAsTGERvbWFpbiBDb250cm9sIFZhbGlkYXRlZDEaMBgGA1UEAxMRc3RzLmNsb3VkcmVhZHkubXMwggEiMA0GCSqGSIb3DQEBAQUAA4IBDwAwggEKAoIBAQDI/nEaT3eQJLrTVIE90KugiTLM1hlulgHTjHnBLCNUJBx6hV4odvymEjjR8RJfJM01T95P+w66DZ7N6HpnS1MCI3b8/Hx8gjiPUrVPfZL2gkgVrtS1AdD2inPqcF4N4bjqgpEsRiPgJ7eXExmoOIVeMUDTQbmbh01BOnxCCtXVjRTAFb1/MDMWwxTHstFTO31Wbm3vPYUhx8JvRmBKFWfevIzJ8XZm8vjkZaqKEEQGT4i6Hdru6V6KaBwbzcP53UQqCjm+T0mgwSG4Y0e2bcxf7AFDi3N7HWs/VPtSqso2HZIREpIcJVDo6qI1vnZScItL1UOqHmvo+itSyF+kT7kvAgMBAAGjggIHMIICAzAPBgNVHRMBAf8EBTADAQEAMB0GA1UdJQQWMBQGCCsGAQUFBwMBBggrBgEFBQcDAjAOBgNVHQ8BAf8EBAMCBaAwNgYDVR0fBC8wLTAroCmgJ4YlaHR0cDovL2NybC5nb2RhZGR5LmNvbS9nZGlnMnMxLTQyLmNybDBTBgNVHSAETDBKMEgGC2CGSAGG/W0BBxcBMDkwNwYIKwYBBQUHAgEWK2h0dHA6Ly9jZXJ0aWZpY2F0ZXMuZ29kYWRkeS5jb20vcmVwb3NpdG9yeS8wdgYIKwYBBQUHAQEEajBoMCQGCCsGAQUFBzABhhhodHRwOi8vb2NzcC5nb2RhZGR5LmNvbS8wQAYIKwYBBQUHMAKGNGh0dHA6Ly9jZXJ0aWZpY2F0ZXMuZ29kYWRkeS5jb20vcmVwb3NpdG9yeS9nZGlnMi5jcnQwHwYDVR0jBBgwFoAUQMK9J47MNIMwojPX+2yz8LQsgM4wfAYDVR0RBHUwc4IRc3RzLmNsb3VkcmVhZHkubXOCFXd3dy5zdHMuY2xvdWRyZWFkeS5tc4IYc2hhcmVwb2ludC5jbG91ZHJlYWR5Lm1zghdjbGFpbXN3ZWIuY2xvdWRyZWFkeS5tc4IUcG9ydGFsLmNsb3VkcmVhZHkubXMwHQYDVR0OBBYEFNhMlbiTBLCobPADA7tS6RNMOPQ2MA0GCSqGSIb3DQEBCwUAA4IBAQBwOlBznau9xLM53mwltEcaAfHoTKqqNt5bQbM5jOAjnciZYzozgqhjI4hC3fAZAB/DqhCs2AjTIA4G+j1H5RMTg/W9TpoKlXfoWDcpA40DtcfFzwfXXfak+/V1qTnA49pZh/hLPNqpL1Kkc+O6jlfVvu6RDEDfWo7Y+WGuLuLlyYgpgS/GvrMRF4I9nbsPuluNjbCgnO5ZZctlFLnUcHOZ+F1liGUayur7vxg6MpQMAhy94EngtAlQn34rkAVShZze/AxjJYs59vdKf1xHgAW4iIlZTKHE6WDewqkWPhxCfWkGMvdrmZNkR3sDm7AqpaY6WfT3RP1h2As6Ar3hy4Fj&lt;/ds:X509Certificate&gt;&lt;/ds:X509Data&gt;&lt;/KeyInfo&gt;&lt;/ds:Signature&gt;&lt;Subject&gt;&lt;SubjectConfirmation Method="urn:oasis:names:tc:SAML:2.0:cm:bearer"&gt;&lt;</a:t>
            </a:r>
            <a:r>
              <a:rPr lang="en-AU" sz="900" dirty="0" err="1">
                <a:latin typeface="Consolas" panose="020B0609020204030204" pitchFamily="49" charset="0"/>
                <a:cs typeface="Consolas" panose="020B0609020204030204" pitchFamily="49" charset="0"/>
              </a:rPr>
              <a:t>SubjectConfirmationData</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NotOnOrAfter</a:t>
            </a:r>
            <a:r>
              <a:rPr lang="en-AU" sz="900" dirty="0">
                <a:latin typeface="Consolas" panose="020B0609020204030204" pitchFamily="49" charset="0"/>
                <a:cs typeface="Consolas" panose="020B0609020204030204" pitchFamily="49" charset="0"/>
              </a:rPr>
              <a:t>="2014-08-05T06:31:33.492Z" Recipient="https://www.testsamlapp.com" /&gt;&lt;/</a:t>
            </a:r>
            <a:r>
              <a:rPr lang="en-AU" sz="900" dirty="0" err="1">
                <a:latin typeface="Consolas" panose="020B0609020204030204" pitchFamily="49" charset="0"/>
                <a:cs typeface="Consolas" panose="020B0609020204030204" pitchFamily="49" charset="0"/>
              </a:rPr>
              <a:t>SubjectConfirmation</a:t>
            </a:r>
            <a:r>
              <a:rPr lang="en-AU" sz="900" dirty="0">
                <a:latin typeface="Consolas" panose="020B0609020204030204" pitchFamily="49" charset="0"/>
                <a:cs typeface="Consolas" panose="020B0609020204030204" pitchFamily="49" charset="0"/>
              </a:rPr>
              <a:t>&gt;&lt;/Subject&gt;&lt;Conditions </a:t>
            </a:r>
            <a:r>
              <a:rPr lang="en-AU" sz="900" dirty="0" err="1">
                <a:latin typeface="Consolas" panose="020B0609020204030204" pitchFamily="49" charset="0"/>
                <a:cs typeface="Consolas" panose="020B0609020204030204" pitchFamily="49" charset="0"/>
              </a:rPr>
              <a:t>NotBefore</a:t>
            </a:r>
            <a:r>
              <a:rPr lang="en-AU" sz="900" dirty="0">
                <a:latin typeface="Consolas" panose="020B0609020204030204" pitchFamily="49" charset="0"/>
                <a:cs typeface="Consolas" panose="020B0609020204030204" pitchFamily="49" charset="0"/>
              </a:rPr>
              <a:t>="2014-08-05T06:26:33.476Z" </a:t>
            </a:r>
            <a:r>
              <a:rPr lang="en-AU" sz="900" dirty="0" err="1">
                <a:latin typeface="Consolas" panose="020B0609020204030204" pitchFamily="49" charset="0"/>
                <a:cs typeface="Consolas" panose="020B0609020204030204" pitchFamily="49" charset="0"/>
              </a:rPr>
              <a:t>NotOnOrAfter</a:t>
            </a:r>
            <a:r>
              <a:rPr lang="en-AU" sz="900" dirty="0">
                <a:latin typeface="Consolas" panose="020B0609020204030204" pitchFamily="49" charset="0"/>
                <a:cs typeface="Consolas" panose="020B0609020204030204" pitchFamily="49" charset="0"/>
              </a:rPr>
              <a:t>="2014-08-05T07:26:33.476Z"&gt;&lt;</a:t>
            </a:r>
            <a:r>
              <a:rPr lang="en-AU" sz="900" dirty="0" err="1">
                <a:latin typeface="Consolas" panose="020B0609020204030204" pitchFamily="49" charset="0"/>
                <a:cs typeface="Consolas" panose="020B0609020204030204" pitchFamily="49" charset="0"/>
              </a:rPr>
              <a:t>AudienceRestriction</a:t>
            </a:r>
            <a:r>
              <a:rPr lang="en-AU" sz="900" dirty="0">
                <a:latin typeface="Consolas" panose="020B0609020204030204" pitchFamily="49" charset="0"/>
                <a:cs typeface="Consolas" panose="020B0609020204030204" pitchFamily="49" charset="0"/>
              </a:rPr>
              <a:t>&gt;&lt;Audience&gt;</a:t>
            </a:r>
            <a:r>
              <a:rPr lang="en-AU" sz="900" dirty="0" err="1">
                <a:latin typeface="Consolas" panose="020B0609020204030204" pitchFamily="49" charset="0"/>
                <a:cs typeface="Consolas" panose="020B0609020204030204" pitchFamily="49" charset="0"/>
              </a:rPr>
              <a:t>URN:testsamlapp</a:t>
            </a:r>
            <a:r>
              <a:rPr lang="en-AU" sz="900" dirty="0">
                <a:latin typeface="Consolas" panose="020B0609020204030204" pitchFamily="49" charset="0"/>
                <a:cs typeface="Consolas" panose="020B0609020204030204" pitchFamily="49" charset="0"/>
              </a:rPr>
              <a:t>&lt;/Audience&gt;&lt;/</a:t>
            </a:r>
            <a:r>
              <a:rPr lang="en-AU" sz="900" dirty="0" err="1">
                <a:latin typeface="Consolas" panose="020B0609020204030204" pitchFamily="49" charset="0"/>
                <a:cs typeface="Consolas" panose="020B0609020204030204" pitchFamily="49" charset="0"/>
              </a:rPr>
              <a:t>AudienceRestriction</a:t>
            </a:r>
            <a:r>
              <a:rPr lang="en-AU" sz="900" dirty="0">
                <a:latin typeface="Consolas" panose="020B0609020204030204" pitchFamily="49" charset="0"/>
                <a:cs typeface="Consolas" panose="020B0609020204030204" pitchFamily="49" charset="0"/>
              </a:rPr>
              <a:t>&gt;&lt;/Conditions&gt;&lt;</a:t>
            </a:r>
            <a:r>
              <a:rPr lang="en-AU" sz="900" dirty="0" err="1">
                <a:latin typeface="Consolas" panose="020B0609020204030204" pitchFamily="49" charset="0"/>
                <a:cs typeface="Consolas" panose="020B0609020204030204" pitchFamily="49" charset="0"/>
              </a:rPr>
              <a:t>AttributeStatement</a:t>
            </a:r>
            <a:r>
              <a:rPr lang="en-AU" sz="900" dirty="0">
                <a:latin typeface="Consolas" panose="020B0609020204030204" pitchFamily="49" charset="0"/>
                <a:cs typeface="Consolas" panose="020B0609020204030204" pitchFamily="49" charset="0"/>
              </a:rPr>
              <a:t>&gt;&lt;Attribute Name="http://schemas.xmlsoap.org/</a:t>
            </a:r>
            <a:r>
              <a:rPr lang="en-AU" sz="900" dirty="0" err="1">
                <a:latin typeface="Consolas" panose="020B0609020204030204" pitchFamily="49" charset="0"/>
                <a:cs typeface="Consolas" panose="020B0609020204030204" pitchFamily="49" charset="0"/>
              </a:rPr>
              <a:t>ws</a:t>
            </a:r>
            <a:r>
              <a:rPr lang="en-AU" sz="900" dirty="0">
                <a:latin typeface="Consolas" panose="020B0609020204030204" pitchFamily="49" charset="0"/>
                <a:cs typeface="Consolas" panose="020B0609020204030204" pitchFamily="49" charset="0"/>
              </a:rPr>
              <a:t>/2005/05/identity/claims/</a:t>
            </a:r>
            <a:r>
              <a:rPr lang="en-AU" sz="900" dirty="0" err="1">
                <a:latin typeface="Consolas" panose="020B0609020204030204" pitchFamily="49" charset="0"/>
                <a:cs typeface="Consolas" panose="020B0609020204030204" pitchFamily="49" charset="0"/>
              </a:rPr>
              <a:t>upn</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AttributeValue</a:t>
            </a:r>
            <a:r>
              <a:rPr lang="en-AU" sz="900" dirty="0">
                <a:latin typeface="Consolas" panose="020B0609020204030204" pitchFamily="49" charset="0"/>
                <a:cs typeface="Consolas" panose="020B0609020204030204" pitchFamily="49" charset="0"/>
              </a:rPr>
              <a:t>&gt;dgreg@cloudready.ms&lt;/</a:t>
            </a:r>
            <a:r>
              <a:rPr lang="en-AU" sz="900" dirty="0" err="1">
                <a:latin typeface="Consolas" panose="020B0609020204030204" pitchFamily="49" charset="0"/>
                <a:cs typeface="Consolas" panose="020B0609020204030204" pitchFamily="49" charset="0"/>
              </a:rPr>
              <a:t>AttributeValue</a:t>
            </a:r>
            <a:r>
              <a:rPr lang="en-AU" sz="900" dirty="0">
                <a:latin typeface="Consolas" panose="020B0609020204030204" pitchFamily="49" charset="0"/>
                <a:cs typeface="Consolas" panose="020B0609020204030204" pitchFamily="49" charset="0"/>
              </a:rPr>
              <a:t>&gt;&lt;/Attribute&gt;&lt;/</a:t>
            </a:r>
            <a:r>
              <a:rPr lang="en-AU" sz="900" dirty="0" err="1">
                <a:latin typeface="Consolas" panose="020B0609020204030204" pitchFamily="49" charset="0"/>
                <a:cs typeface="Consolas" panose="020B0609020204030204" pitchFamily="49" charset="0"/>
              </a:rPr>
              <a:t>AttributeStatement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AuthnStatement</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AuthnInstant</a:t>
            </a:r>
            <a:r>
              <a:rPr lang="en-AU" sz="900" dirty="0">
                <a:latin typeface="Consolas" panose="020B0609020204030204" pitchFamily="49" charset="0"/>
                <a:cs typeface="Consolas" panose="020B0609020204030204" pitchFamily="49" charset="0"/>
              </a:rPr>
              <a:t>="2014-08-05T06:26:33.297Z"&gt;&lt;</a:t>
            </a:r>
            <a:r>
              <a:rPr lang="en-AU" sz="900" dirty="0" err="1">
                <a:latin typeface="Consolas" panose="020B0609020204030204" pitchFamily="49" charset="0"/>
                <a:cs typeface="Consolas" panose="020B0609020204030204" pitchFamily="49" charset="0"/>
              </a:rPr>
              <a:t>AuthnContext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AuthnContextClassRef</a:t>
            </a:r>
            <a:r>
              <a:rPr lang="en-AU" sz="900" dirty="0">
                <a:latin typeface="Consolas" panose="020B0609020204030204" pitchFamily="49" charset="0"/>
                <a:cs typeface="Consolas" panose="020B0609020204030204" pitchFamily="49" charset="0"/>
              </a:rPr>
              <a:t>&gt;urn:oasis:names:tc:SAML:2.0:ac:classes:PasswordProtectedTransport&lt;/</a:t>
            </a:r>
            <a:r>
              <a:rPr lang="en-AU" sz="900" dirty="0" err="1">
                <a:latin typeface="Consolas" panose="020B0609020204030204" pitchFamily="49" charset="0"/>
                <a:cs typeface="Consolas" panose="020B0609020204030204" pitchFamily="49" charset="0"/>
              </a:rPr>
              <a:t>AuthnContextClassRef</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AuthnContext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AuthnStatement</a:t>
            </a:r>
            <a:r>
              <a:rPr lang="en-AU" sz="900" dirty="0">
                <a:latin typeface="Consolas" panose="020B0609020204030204" pitchFamily="49" charset="0"/>
                <a:cs typeface="Consolas" panose="020B0609020204030204" pitchFamily="49" charset="0"/>
              </a:rPr>
              <a:t>&gt;&lt;/Assertion&gt;&lt;/</a:t>
            </a:r>
            <a:r>
              <a:rPr lang="en-AU" sz="900" dirty="0" err="1">
                <a:latin typeface="Consolas" panose="020B0609020204030204" pitchFamily="49" charset="0"/>
                <a:cs typeface="Consolas" panose="020B0609020204030204" pitchFamily="49" charset="0"/>
              </a:rPr>
              <a:t>samlp:Response</a:t>
            </a:r>
            <a:r>
              <a:rPr lang="en-AU" sz="900" dirty="0">
                <a:latin typeface="Consolas" panose="020B0609020204030204" pitchFamily="49" charset="0"/>
                <a:cs typeface="Consolas" panose="020B0609020204030204" pitchFamily="49" charset="0"/>
              </a:rPr>
              <a:t>&gt;</a:t>
            </a:r>
          </a:p>
        </p:txBody>
      </p:sp>
      <p:sp>
        <p:nvSpPr>
          <p:cNvPr id="4" name="Slide Number Placeholder 3"/>
          <p:cNvSpPr>
            <a:spLocks noGrp="1"/>
          </p:cNvSpPr>
          <p:nvPr>
            <p:ph type="sldNum" sz="quarter" idx="12"/>
          </p:nvPr>
        </p:nvSpPr>
        <p:spPr/>
        <p:txBody>
          <a:bodyPr/>
          <a:lstStyle/>
          <a:p>
            <a:fld id="{1DEBBDC7-4A1B-43E6-8DA6-58148E08E8A6}" type="slidenum">
              <a:rPr lang="en-AU" smtClean="0"/>
              <a:t>19</a:t>
            </a:fld>
            <a:endParaRPr lang="en-AU"/>
          </a:p>
        </p:txBody>
      </p:sp>
    </p:spTree>
    <p:extLst>
      <p:ext uri="{BB962C8B-B14F-4D97-AF65-F5344CB8AC3E}">
        <p14:creationId xmlns:p14="http://schemas.microsoft.com/office/powerpoint/2010/main" val="2300007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407889"/>
            <a:ext cx="9504878" cy="4536505"/>
          </a:xfrm>
        </p:spPr>
        <p:txBody>
          <a:bodyPr/>
          <a:lstStyle/>
          <a:p>
            <a:r>
              <a:rPr lang="en-AU" dirty="0"/>
              <a:t>Purpose</a:t>
            </a:r>
            <a:br>
              <a:rPr lang="en-AU" dirty="0"/>
            </a:br>
            <a:r>
              <a:rPr lang="en-AU" sz="6000"/>
              <a:t>Cover </a:t>
            </a:r>
            <a:r>
              <a:rPr lang="en-AU" sz="6000" dirty="0"/>
              <a:t>the</a:t>
            </a:r>
            <a:r>
              <a:rPr lang="en-AU" sz="6000"/>
              <a:t> essentials all </a:t>
            </a:r>
            <a:r>
              <a:rPr lang="en-AU" sz="6000" dirty="0" err="1"/>
              <a:t>devs</a:t>
            </a:r>
            <a:r>
              <a:rPr lang="en-AU" sz="6000" dirty="0"/>
              <a:t> need to know about auth.</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a:t>
            </a:fld>
            <a:endParaRPr lang="en-AU" dirty="0"/>
          </a:p>
        </p:txBody>
      </p:sp>
    </p:spTree>
    <p:extLst>
      <p:ext uri="{BB962C8B-B14F-4D97-AF65-F5344CB8AC3E}">
        <p14:creationId xmlns:p14="http://schemas.microsoft.com/office/powerpoint/2010/main" val="1092376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SAML 2.0 Tokens</a:t>
            </a:r>
          </a:p>
        </p:txBody>
      </p:sp>
      <p:sp>
        <p:nvSpPr>
          <p:cNvPr id="3" name="Slide Number Placeholder 2"/>
          <p:cNvSpPr>
            <a:spLocks noGrp="1"/>
          </p:cNvSpPr>
          <p:nvPr>
            <p:ph type="sldNum" sz="quarter" idx="12"/>
          </p:nvPr>
        </p:nvSpPr>
        <p:spPr/>
        <p:txBody>
          <a:bodyPr/>
          <a:lstStyle/>
          <a:p>
            <a:fld id="{1DEBBDC7-4A1B-43E6-8DA6-58148E08E8A6}" type="slidenum">
              <a:rPr lang="en-AU" smtClean="0"/>
              <a:t>20</a:t>
            </a:fld>
            <a:endParaRPr lang="en-AU"/>
          </a:p>
        </p:txBody>
      </p:sp>
      <p:pic>
        <p:nvPicPr>
          <p:cNvPr id="4" name="Picture 3"/>
          <p:cNvPicPr>
            <a:picLocks noChangeAspect="1"/>
          </p:cNvPicPr>
          <p:nvPr/>
        </p:nvPicPr>
        <p:blipFill>
          <a:blip r:embed="rId3"/>
          <a:stretch>
            <a:fillRect/>
          </a:stretch>
        </p:blipFill>
        <p:spPr>
          <a:xfrm>
            <a:off x="3504406" y="1599942"/>
            <a:ext cx="3886200" cy="4745748"/>
          </a:xfrm>
          <a:prstGeom prst="rect">
            <a:avLst/>
          </a:prstGeom>
        </p:spPr>
      </p:pic>
    </p:spTree>
    <p:extLst>
      <p:ext uri="{BB962C8B-B14F-4D97-AF65-F5344CB8AC3E}">
        <p14:creationId xmlns:p14="http://schemas.microsoft.com/office/powerpoint/2010/main" val="2808430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1" y="1524794"/>
            <a:ext cx="10887342" cy="5078313"/>
          </a:xfrm>
          <a:prstGeom prst="rect">
            <a:avLst/>
          </a:prstGeom>
          <a:solidFill>
            <a:schemeClr val="bg1"/>
          </a:solidFill>
        </p:spPr>
        <p:txBody>
          <a:bodyPr wrap="square" rtlCol="0">
            <a:spAutoFit/>
          </a:bodyPr>
          <a:lstStyle/>
          <a:p>
            <a:r>
              <a:rPr lang="en-AU" sz="1200" dirty="0">
                <a:latin typeface="Consolas" panose="020B0609020204030204" pitchFamily="49" charset="0"/>
                <a:cs typeface="Consolas" panose="020B0609020204030204" pitchFamily="49" charset="0"/>
              </a:rPr>
              <a:t>&lt;</a:t>
            </a:r>
            <a:r>
              <a:rPr lang="en-AU" sz="1200" dirty="0" err="1">
                <a:latin typeface="Consolas" panose="020B0609020204030204" pitchFamily="49" charset="0"/>
                <a:cs typeface="Consolas" panose="020B0609020204030204" pitchFamily="49" charset="0"/>
              </a:rPr>
              <a:t>samlp:Response</a:t>
            </a:r>
            <a:r>
              <a:rPr lang="en-AU" sz="1200" dirty="0">
                <a:latin typeface="Consolas" panose="020B0609020204030204" pitchFamily="49" charset="0"/>
                <a:cs typeface="Consolas" panose="020B0609020204030204" pitchFamily="49" charset="0"/>
              </a:rPr>
              <a:t> ID="_c73fa83e-c5db-43a7-9964-4fb8802ce03e" </a:t>
            </a:r>
            <a:r>
              <a:rPr lang="en-AU" sz="1200" dirty="0">
                <a:solidFill>
                  <a:schemeClr val="bg2">
                    <a:lumMod val="85000"/>
                  </a:schemeClr>
                </a:solidFill>
                <a:latin typeface="Consolas" panose="020B0609020204030204" pitchFamily="49" charset="0"/>
                <a:cs typeface="Consolas" panose="020B0609020204030204" pitchFamily="49" charset="0"/>
              </a:rPr>
              <a:t>Version="2.0" </a:t>
            </a:r>
            <a:r>
              <a:rPr lang="en-AU" sz="1200" dirty="0" err="1">
                <a:latin typeface="Consolas" panose="020B0609020204030204" pitchFamily="49" charset="0"/>
                <a:cs typeface="Consolas" panose="020B0609020204030204" pitchFamily="49" charset="0"/>
              </a:rPr>
              <a:t>IssueInstant</a:t>
            </a:r>
            <a:r>
              <a:rPr lang="en-AU" sz="1200" dirty="0">
                <a:latin typeface="Consolas" panose="020B0609020204030204" pitchFamily="49" charset="0"/>
                <a:cs typeface="Consolas" panose="020B0609020204030204" pitchFamily="49" charset="0"/>
              </a:rPr>
              <a:t>="2014-08-05T06:26:33.492Z" Destination="https://www.testsamlapp.com" </a:t>
            </a:r>
            <a:r>
              <a:rPr lang="en-AU" sz="1200" dirty="0">
                <a:solidFill>
                  <a:schemeClr val="bg2">
                    <a:lumMod val="85000"/>
                  </a:schemeClr>
                </a:solidFill>
                <a:latin typeface="Consolas" panose="020B0609020204030204" pitchFamily="49" charset="0"/>
                <a:cs typeface="Consolas" panose="020B0609020204030204" pitchFamily="49" charset="0"/>
              </a:rPr>
              <a:t>Consent="urn:oasis:names:tc:SAML:2.0:consent:unspecified"</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xmlns:samlp</a:t>
            </a:r>
            <a:r>
              <a:rPr lang="en-AU" sz="1200" dirty="0">
                <a:solidFill>
                  <a:schemeClr val="bg2">
                    <a:lumMod val="85000"/>
                  </a:schemeClr>
                </a:solidFill>
                <a:latin typeface="Consolas" panose="020B0609020204030204" pitchFamily="49" charset="0"/>
                <a:cs typeface="Consolas" panose="020B0609020204030204" pitchFamily="49" charset="0"/>
              </a:rPr>
              <a:t>="urn:oasis:names:tc:SAML:2.0:protocol"</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&lt;Issuer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="urn:oasis:names:tc:SAML:2.0:assertion"</a:t>
            </a:r>
            <a:r>
              <a:rPr lang="en-AU" sz="1200" dirty="0">
                <a:latin typeface="Consolas" panose="020B0609020204030204" pitchFamily="49" charset="0"/>
                <a:cs typeface="Consolas" panose="020B0609020204030204" pitchFamily="49" charset="0"/>
              </a:rPr>
              <a:t>&gt;http://sts.cloudready.ms/adfs/services/trust&lt;/Issuer&gt;</a:t>
            </a:r>
          </a:p>
          <a:p>
            <a:r>
              <a:rPr lang="en-AU" sz="1200" dirty="0">
                <a:latin typeface="Consolas" panose="020B0609020204030204" pitchFamily="49" charset="0"/>
                <a:cs typeface="Consolas" panose="020B0609020204030204" pitchFamily="49" charset="0"/>
              </a:rPr>
              <a:t>    &lt;samlp:Status&gt;&lt;</a:t>
            </a:r>
            <a:r>
              <a:rPr lang="en-AU" sz="1200" dirty="0">
                <a:solidFill>
                  <a:schemeClr val="bg2">
                    <a:lumMod val="85000"/>
                  </a:schemeClr>
                </a:solidFill>
                <a:latin typeface="Consolas" panose="020B0609020204030204" pitchFamily="49" charset="0"/>
                <a:cs typeface="Consolas" panose="020B0609020204030204" pitchFamily="49" charset="0"/>
              </a:rPr>
              <a:t>samlp:StatusCode Value="urn:oasis:names:tc:SAML:2.0:status:</a:t>
            </a:r>
            <a:r>
              <a:rPr lang="en-AU" sz="1200" dirty="0">
                <a:latin typeface="Consolas" panose="020B0609020204030204" pitchFamily="49" charset="0"/>
                <a:cs typeface="Consolas" panose="020B0609020204030204" pitchFamily="49" charset="0"/>
              </a:rPr>
              <a:t>Success" /&gt;&lt;/</a:t>
            </a:r>
            <a:r>
              <a:rPr lang="en-AU" sz="1200" dirty="0" err="1">
                <a:latin typeface="Consolas" panose="020B0609020204030204" pitchFamily="49" charset="0"/>
                <a:cs typeface="Consolas" panose="020B0609020204030204" pitchFamily="49" charset="0"/>
              </a:rPr>
              <a:t>samlp:Status</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&lt;Assertion </a:t>
            </a:r>
            <a:r>
              <a:rPr lang="en-AU" sz="1200" dirty="0">
                <a:solidFill>
                  <a:schemeClr val="bg2">
                    <a:lumMod val="85000"/>
                  </a:schemeClr>
                </a:solidFill>
                <a:latin typeface="Consolas" panose="020B0609020204030204" pitchFamily="49" charset="0"/>
                <a:cs typeface="Consolas" panose="020B0609020204030204" pitchFamily="49" charset="0"/>
              </a:rPr>
              <a:t>ID="_daffaa22-c74e-4b0f-aaf1-b5dedf7aa77d" </a:t>
            </a:r>
            <a:r>
              <a:rPr lang="en-AU" sz="1200" dirty="0" err="1">
                <a:solidFill>
                  <a:schemeClr val="bg2">
                    <a:lumMod val="85000"/>
                  </a:schemeClr>
                </a:solidFill>
                <a:latin typeface="Consolas" panose="020B0609020204030204" pitchFamily="49" charset="0"/>
                <a:cs typeface="Consolas" panose="020B0609020204030204" pitchFamily="49" charset="0"/>
              </a:rPr>
              <a:t>IssueInstant</a:t>
            </a:r>
            <a:r>
              <a:rPr lang="en-AU" sz="1200" dirty="0">
                <a:solidFill>
                  <a:schemeClr val="bg2">
                    <a:lumMod val="85000"/>
                  </a:schemeClr>
                </a:solidFill>
                <a:latin typeface="Consolas" panose="020B0609020204030204" pitchFamily="49" charset="0"/>
                <a:cs typeface="Consolas" panose="020B0609020204030204" pitchFamily="49" charset="0"/>
              </a:rPr>
              <a:t>="2014-08-05T06:26:33.492Z" Version="2.0"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="urn:oasis:names:tc:SAML:2.0:assertion"</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&lt;Issuer&gt;http://sts.cloudready.ms/adfs/services/trust&lt;/Issuer&gt;</a:t>
            </a:r>
          </a:p>
          <a:p>
            <a:r>
              <a:rPr lang="en-AU" sz="1200" dirty="0">
                <a:latin typeface="Consolas" panose="020B0609020204030204" pitchFamily="49" charset="0"/>
                <a:cs typeface="Consolas" panose="020B0609020204030204" pitchFamily="49" charset="0"/>
              </a:rPr>
              <a:t>        &lt;ds:Signature </a:t>
            </a:r>
            <a:r>
              <a:rPr lang="en-AU" sz="1200" dirty="0" err="1">
                <a:solidFill>
                  <a:schemeClr val="bg2">
                    <a:lumMod val="85000"/>
                  </a:schemeClr>
                </a:solidFill>
                <a:latin typeface="Consolas" panose="020B0609020204030204" pitchFamily="49" charset="0"/>
                <a:cs typeface="Consolas" panose="020B0609020204030204" pitchFamily="49" charset="0"/>
              </a:rPr>
              <a:t>xmlns:ds</a:t>
            </a:r>
            <a:r>
              <a:rPr lang="en-AU" sz="1200" dirty="0">
                <a:solidFill>
                  <a:schemeClr val="bg2">
                    <a:lumMod val="85000"/>
                  </a:schemeClr>
                </a:solidFill>
                <a:latin typeface="Consolas" panose="020B0609020204030204" pitchFamily="49" charset="0"/>
                <a:cs typeface="Consolas" panose="020B0609020204030204" pitchFamily="49" charset="0"/>
              </a:rPr>
              <a:t>="http://www.w3.org/2000/09/xmldsig#"</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a:solidFill>
                  <a:schemeClr val="bg2">
                    <a:lumMod val="85000"/>
                  </a:schemeClr>
                </a:solidFill>
                <a:latin typeface="Consolas" panose="020B0609020204030204" pitchFamily="49" charset="0"/>
                <a:cs typeface="Consolas" panose="020B0609020204030204" pitchFamily="49" charset="0"/>
              </a:rPr>
              <a:t>&lt;</a:t>
            </a:r>
            <a:r>
              <a:rPr lang="en-AU" sz="1200" dirty="0" err="1">
                <a:solidFill>
                  <a:schemeClr val="bg2">
                    <a:lumMod val="85000"/>
                  </a:schemeClr>
                </a:solidFill>
                <a:latin typeface="Consolas" panose="020B0609020204030204" pitchFamily="49" charset="0"/>
                <a:cs typeface="Consolas" panose="020B0609020204030204" pitchFamily="49" charset="0"/>
              </a:rPr>
              <a:t>ds:SignedInfo</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&lt;ds:CanonicalizationMethod Algorithm="http://www.w3.org/2001/10/xml-exc-c14n#" /&gt;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ds:SignatureMethod</a:t>
            </a:r>
            <a:r>
              <a:rPr lang="en-AU" sz="1200" dirty="0">
                <a:latin typeface="Consolas" panose="020B0609020204030204" pitchFamily="49" charset="0"/>
                <a:cs typeface="Consolas" panose="020B0609020204030204" pitchFamily="49" charset="0"/>
              </a:rPr>
              <a:t> Algorithm="</a:t>
            </a:r>
            <a:r>
              <a:rPr lang="en-AU" sz="1200" dirty="0">
                <a:solidFill>
                  <a:schemeClr val="bg2">
                    <a:lumMod val="85000"/>
                  </a:schemeClr>
                </a:solidFill>
                <a:latin typeface="Consolas" panose="020B0609020204030204" pitchFamily="49" charset="0"/>
                <a:cs typeface="Consolas" panose="020B0609020204030204" pitchFamily="49" charset="0"/>
              </a:rPr>
              <a:t>http://www.w3.org/2001/04/xmldsig-more#</a:t>
            </a:r>
            <a:r>
              <a:rPr lang="en-AU" sz="1200" dirty="0">
                <a:latin typeface="Consolas" panose="020B0609020204030204" pitchFamily="49" charset="0"/>
                <a:cs typeface="Consolas" panose="020B0609020204030204" pitchFamily="49" charset="0"/>
              </a:rPr>
              <a:t>rsa-sha256" /&gt;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ds:Reference</a:t>
            </a:r>
            <a:r>
              <a:rPr lang="en-AU" sz="1200" dirty="0">
                <a:solidFill>
                  <a:schemeClr val="bg2">
                    <a:lumMod val="85000"/>
                  </a:schemeClr>
                </a:solidFill>
                <a:latin typeface="Consolas" panose="020B0609020204030204" pitchFamily="49" charset="0"/>
                <a:cs typeface="Consolas" panose="020B0609020204030204" pitchFamily="49" charset="0"/>
              </a:rPr>
              <a:t> URI="#_daffaa22-c74e-4b0f-aaf1-b5dedf7aa77d"&gt;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ds:Transforms</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a:t>
            </a:r>
            <a:r>
              <a:rPr lang="en-AU" sz="1200" dirty="0">
                <a:solidFill>
                  <a:schemeClr val="bg2">
                    <a:lumMod val="85000"/>
                  </a:schemeClr>
                </a:solidFill>
                <a:latin typeface="Consolas" panose="020B0609020204030204" pitchFamily="49" charset="0"/>
                <a:cs typeface="Consolas" panose="020B0609020204030204" pitchFamily="49" charset="0"/>
              </a:rPr>
              <a:t> Algorithm="http://www.w3.org/2000/09/xmldsig#enveloped-signature" /&gt;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a:t>
            </a:r>
            <a:r>
              <a:rPr lang="en-AU" sz="1200" dirty="0">
                <a:solidFill>
                  <a:schemeClr val="bg2">
                    <a:lumMod val="85000"/>
                  </a:schemeClr>
                </a:solidFill>
                <a:latin typeface="Consolas" panose="020B0609020204030204" pitchFamily="49" charset="0"/>
                <a:cs typeface="Consolas" panose="020B0609020204030204" pitchFamily="49" charset="0"/>
              </a:rPr>
              <a:t> Algorithm="http://www.w3.org/2001/10/xml-exc-c14n#" /&gt;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ds:Transforms</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ds:DigestMethod</a:t>
            </a:r>
            <a:r>
              <a:rPr lang="en-AU" sz="1200" dirty="0">
                <a:latin typeface="Consolas" panose="020B0609020204030204" pitchFamily="49" charset="0"/>
                <a:cs typeface="Consolas" panose="020B0609020204030204" pitchFamily="49" charset="0"/>
              </a:rPr>
              <a:t> Algorithm="http://www.w3.org/2001/04/xmlenc#sha256" /&gt;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ds:DigestValue</a:t>
            </a:r>
            <a:r>
              <a:rPr lang="en-AU" sz="1200" dirty="0">
                <a:latin typeface="Consolas" panose="020B0609020204030204" pitchFamily="49" charset="0"/>
                <a:cs typeface="Consolas" panose="020B0609020204030204" pitchFamily="49" charset="0"/>
              </a:rPr>
              <a:t>&gt;</a:t>
            </a:r>
            <a:r>
              <a:rPr lang="en-AU" sz="1200" dirty="0" err="1">
                <a:latin typeface="Consolas" panose="020B0609020204030204" pitchFamily="49" charset="0"/>
                <a:cs typeface="Consolas" panose="020B0609020204030204" pitchFamily="49" charset="0"/>
              </a:rPr>
              <a:t>jvogV</a:t>
            </a:r>
            <a:r>
              <a:rPr lang="en-AU" sz="1200" dirty="0">
                <a:latin typeface="Consolas" panose="020B0609020204030204" pitchFamily="49" charset="0"/>
                <a:cs typeface="Consolas" panose="020B0609020204030204" pitchFamily="49" charset="0"/>
              </a:rPr>
              <a:t>+...=&lt;/</a:t>
            </a:r>
            <a:r>
              <a:rPr lang="en-AU" sz="1200" dirty="0" err="1">
                <a:latin typeface="Consolas" panose="020B0609020204030204" pitchFamily="49" charset="0"/>
                <a:cs typeface="Consolas" panose="020B0609020204030204" pitchFamily="49" charset="0"/>
              </a:rPr>
              <a:t>ds:DigestValue</a:t>
            </a:r>
            <a:r>
              <a:rPr lang="en-AU" sz="1200" dirty="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ds:Reference</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ds:SignedInfo</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ds:SignatureValue</a:t>
            </a:r>
            <a:r>
              <a:rPr lang="en-AU" sz="1200" dirty="0">
                <a:latin typeface="Consolas" panose="020B0609020204030204" pitchFamily="49" charset="0"/>
                <a:cs typeface="Consolas" panose="020B0609020204030204" pitchFamily="49" charset="0"/>
              </a:rPr>
              <a:t>&gt;XSP1PE0jUP...==&lt;/</a:t>
            </a:r>
            <a:r>
              <a:rPr lang="en-AU" sz="1200" dirty="0" err="1">
                <a:latin typeface="Consolas" panose="020B0609020204030204" pitchFamily="49" charset="0"/>
                <a:cs typeface="Consolas" panose="020B0609020204030204" pitchFamily="49" charset="0"/>
              </a:rPr>
              <a:t>ds:SignatureValue</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KeyInfo</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="http://www.w3.org/2000/09/xmldsig#"</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&lt;ds:X509Data&gt;&lt;ds:X509Certificate&gt;</a:t>
            </a:r>
            <a:r>
              <a:rPr lang="en-AU" sz="1200" dirty="0" err="1">
                <a:latin typeface="Consolas" panose="020B0609020204030204" pitchFamily="49" charset="0"/>
                <a:cs typeface="Consolas" panose="020B0609020204030204" pitchFamily="49" charset="0"/>
              </a:rPr>
              <a:t>MIIFfjCCBGa</a:t>
            </a:r>
            <a:r>
              <a:rPr lang="en-AU" sz="1200" dirty="0">
                <a:latin typeface="Consolas" panose="020B0609020204030204" pitchFamily="49" charset="0"/>
                <a:cs typeface="Consolas" panose="020B0609020204030204" pitchFamily="49" charset="0"/>
              </a:rPr>
              <a:t>...&lt;/ds:X509Certificate&gt;&lt;/ds:X509Data&gt;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KeyInfo</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endParaRPr lang="en-AU" sz="1200" dirty="0">
              <a:solidFill>
                <a:schemeClr val="bg2">
                  <a:lumMod val="85000"/>
                </a:schemeClr>
              </a:solidFill>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a:t>SAML 2.0 Tokens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21</a:t>
            </a:fld>
            <a:endParaRPr lang="en-AU"/>
          </a:p>
        </p:txBody>
      </p:sp>
      <p:sp>
        <p:nvSpPr>
          <p:cNvPr id="6" name="Rectangle 5"/>
          <p:cNvSpPr/>
          <p:nvPr/>
        </p:nvSpPr>
        <p:spPr>
          <a:xfrm>
            <a:off x="6218578" y="1546565"/>
            <a:ext cx="3276600" cy="228600"/>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7" name="Rectangle 6"/>
          <p:cNvSpPr/>
          <p:nvPr/>
        </p:nvSpPr>
        <p:spPr>
          <a:xfrm>
            <a:off x="20976" y="1753108"/>
            <a:ext cx="3559629" cy="228886"/>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8" name="Rectangle 7"/>
          <p:cNvSpPr/>
          <p:nvPr/>
        </p:nvSpPr>
        <p:spPr>
          <a:xfrm>
            <a:off x="4876006" y="2087222"/>
            <a:ext cx="3886200" cy="199572"/>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9" name="Rectangle 8"/>
          <p:cNvSpPr/>
          <p:nvPr/>
        </p:nvSpPr>
        <p:spPr>
          <a:xfrm>
            <a:off x="380206" y="2286794"/>
            <a:ext cx="7188994" cy="202406"/>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11" name="Rectangle 10"/>
          <p:cNvSpPr/>
          <p:nvPr/>
        </p:nvSpPr>
        <p:spPr>
          <a:xfrm>
            <a:off x="714033" y="3055256"/>
            <a:ext cx="8352973" cy="3314343"/>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192968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SAML 2.0 Tokens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22</a:t>
            </a:fld>
            <a:endParaRPr lang="en-AU"/>
          </a:p>
        </p:txBody>
      </p:sp>
      <p:sp>
        <p:nvSpPr>
          <p:cNvPr id="6" name="TextBox 5"/>
          <p:cNvSpPr txBox="1"/>
          <p:nvPr/>
        </p:nvSpPr>
        <p:spPr>
          <a:xfrm>
            <a:off x="1" y="1595815"/>
            <a:ext cx="10887342" cy="3970318"/>
          </a:xfrm>
          <a:prstGeom prst="rect">
            <a:avLst/>
          </a:prstGeom>
          <a:solidFill>
            <a:schemeClr val="bg1"/>
          </a:solidFill>
        </p:spPr>
        <p:txBody>
          <a:bodyPr wrap="square" rtlCol="0">
            <a:spAutoFit/>
          </a:bodyPr>
          <a:lstStyle/>
          <a:p>
            <a:r>
              <a:rPr lang="en-AU" sz="1200" dirty="0">
                <a:latin typeface="Consolas" panose="020B0609020204030204" pitchFamily="49" charset="0"/>
                <a:cs typeface="Consolas" panose="020B0609020204030204" pitchFamily="49" charset="0"/>
              </a:rPr>
              <a:t>        ...</a:t>
            </a:r>
          </a:p>
          <a:p>
            <a:r>
              <a:rPr lang="en-AU" sz="1200" dirty="0">
                <a:latin typeface="Consolas" panose="020B0609020204030204" pitchFamily="49" charset="0"/>
                <a:cs typeface="Consolas" panose="020B0609020204030204" pitchFamily="49" charset="0"/>
              </a:rPr>
              <a:t>        &lt;Subject&gt;</a:t>
            </a:r>
          </a:p>
          <a:p>
            <a:r>
              <a:rPr lang="en-AU" sz="1200" dirty="0">
                <a:latin typeface="Consolas" panose="020B0609020204030204" pitchFamily="49" charset="0"/>
                <a:cs typeface="Consolas" panose="020B0609020204030204" pitchFamily="49" charset="0"/>
              </a:rPr>
              <a:t>            &lt;SubjectConfirmation Method="</a:t>
            </a:r>
            <a:r>
              <a:rPr lang="en-AU" sz="1200" dirty="0">
                <a:solidFill>
                  <a:schemeClr val="bg2">
                    <a:lumMod val="85000"/>
                  </a:schemeClr>
                </a:solidFill>
                <a:latin typeface="Consolas" panose="020B0609020204030204" pitchFamily="49" charset="0"/>
                <a:cs typeface="Consolas" panose="020B0609020204030204" pitchFamily="49" charset="0"/>
              </a:rPr>
              <a:t>urn:oasis:names:tc:SAML:2.0:cm:</a:t>
            </a:r>
            <a:r>
              <a:rPr lang="en-AU" sz="1200" dirty="0">
                <a:latin typeface="Consolas" panose="020B0609020204030204" pitchFamily="49" charset="0"/>
                <a:cs typeface="Consolas" panose="020B0609020204030204" pitchFamily="49" charset="0"/>
              </a:rPr>
              <a:t>bearer"&gt;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SubjectConfirmationData</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NotOnOrAfter</a:t>
            </a:r>
            <a:r>
              <a:rPr lang="en-AU" sz="1200" dirty="0">
                <a:solidFill>
                  <a:schemeClr val="bg2">
                    <a:lumMod val="85000"/>
                  </a:schemeClr>
                </a:solidFill>
                <a:latin typeface="Consolas" panose="020B0609020204030204" pitchFamily="49" charset="0"/>
                <a:cs typeface="Consolas" panose="020B0609020204030204" pitchFamily="49" charset="0"/>
              </a:rPr>
              <a:t>="2014-08-05T06:31:33.492Z"</a:t>
            </a:r>
            <a:r>
              <a:rPr lang="en-AU" sz="1200" dirty="0">
                <a:latin typeface="Consolas" panose="020B0609020204030204" pitchFamily="49" charset="0"/>
                <a:cs typeface="Consolas" panose="020B0609020204030204" pitchFamily="49" charset="0"/>
              </a:rPr>
              <a:t> Recipient="https://www.testsamlapp.com" /&gt;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SubjectConfirmation</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&lt;/Subject&gt;</a:t>
            </a:r>
          </a:p>
          <a:p>
            <a:r>
              <a:rPr lang="en-AU" sz="1200" dirty="0">
                <a:latin typeface="Consolas" panose="020B0609020204030204" pitchFamily="49" charset="0"/>
                <a:cs typeface="Consolas" panose="020B0609020204030204" pitchFamily="49" charset="0"/>
              </a:rPr>
              <a:t>        &lt;Conditions </a:t>
            </a:r>
            <a:r>
              <a:rPr lang="en-AU" sz="1200" dirty="0" err="1">
                <a:solidFill>
                  <a:schemeClr val="bg2">
                    <a:lumMod val="85000"/>
                  </a:schemeClr>
                </a:solidFill>
                <a:latin typeface="Consolas" panose="020B0609020204030204" pitchFamily="49" charset="0"/>
                <a:cs typeface="Consolas" panose="020B0609020204030204" pitchFamily="49" charset="0"/>
              </a:rPr>
              <a:t>NotBefore</a:t>
            </a:r>
            <a:r>
              <a:rPr lang="en-AU" sz="1200" dirty="0">
                <a:solidFill>
                  <a:schemeClr val="bg2">
                    <a:lumMod val="85000"/>
                  </a:schemeClr>
                </a:solidFill>
                <a:latin typeface="Consolas" panose="020B0609020204030204" pitchFamily="49" charset="0"/>
                <a:cs typeface="Consolas" panose="020B0609020204030204" pitchFamily="49" charset="0"/>
              </a:rPr>
              <a:t>="2014-08-05T06:26:33.476Z" </a:t>
            </a:r>
            <a:r>
              <a:rPr lang="en-AU" sz="1200" dirty="0" err="1">
                <a:solidFill>
                  <a:schemeClr val="bg2">
                    <a:lumMod val="85000"/>
                  </a:schemeClr>
                </a:solidFill>
                <a:latin typeface="Consolas" panose="020B0609020204030204" pitchFamily="49" charset="0"/>
                <a:cs typeface="Consolas" panose="020B0609020204030204" pitchFamily="49" charset="0"/>
              </a:rPr>
              <a:t>NotOnOrAfter</a:t>
            </a:r>
            <a:r>
              <a:rPr lang="en-AU" sz="1200" dirty="0">
                <a:solidFill>
                  <a:schemeClr val="bg2">
                    <a:lumMod val="85000"/>
                  </a:schemeClr>
                </a:solidFill>
                <a:latin typeface="Consolas" panose="020B0609020204030204" pitchFamily="49" charset="0"/>
                <a:cs typeface="Consolas" panose="020B0609020204030204" pitchFamily="49" charset="0"/>
              </a:rPr>
              <a:t>="2014-08-05T07:26:33.476Z"</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AudienceRestriction</a:t>
            </a:r>
            <a:r>
              <a:rPr lang="en-AU" sz="1200" dirty="0">
                <a:latin typeface="Consolas" panose="020B0609020204030204" pitchFamily="49" charset="0"/>
                <a:cs typeface="Consolas" panose="020B0609020204030204" pitchFamily="49" charset="0"/>
              </a:rPr>
              <a:t>&gt;&lt;Audience&gt;</a:t>
            </a:r>
            <a:r>
              <a:rPr lang="en-AU" sz="1200" dirty="0" err="1">
                <a:latin typeface="Consolas" panose="020B0609020204030204" pitchFamily="49" charset="0"/>
                <a:cs typeface="Consolas" panose="020B0609020204030204" pitchFamily="49" charset="0"/>
              </a:rPr>
              <a:t>URN:testsamlapp</a:t>
            </a:r>
            <a:r>
              <a:rPr lang="en-AU" sz="1200" dirty="0">
                <a:latin typeface="Consolas" panose="020B0609020204030204" pitchFamily="49" charset="0"/>
                <a:cs typeface="Consolas" panose="020B0609020204030204" pitchFamily="49" charset="0"/>
              </a:rPr>
              <a:t>&lt;/Audience&gt;&lt;/</a:t>
            </a:r>
            <a:r>
              <a:rPr lang="en-AU" sz="1200" dirty="0" err="1">
                <a:latin typeface="Consolas" panose="020B0609020204030204" pitchFamily="49" charset="0"/>
                <a:cs typeface="Consolas" panose="020B0609020204030204" pitchFamily="49" charset="0"/>
              </a:rPr>
              <a:t>AudienceRestriction</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&lt;/Conditions&gt;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AttributeStatement</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&lt;Attribute Name="http://schemas.xmlsoap.org/</a:t>
            </a:r>
            <a:r>
              <a:rPr lang="en-AU" sz="1200" dirty="0" err="1">
                <a:latin typeface="Consolas" panose="020B0609020204030204" pitchFamily="49" charset="0"/>
                <a:cs typeface="Consolas" panose="020B0609020204030204" pitchFamily="49" charset="0"/>
              </a:rPr>
              <a:t>ws</a:t>
            </a:r>
            <a:r>
              <a:rPr lang="en-AU" sz="1200" dirty="0">
                <a:latin typeface="Consolas" panose="020B0609020204030204" pitchFamily="49" charset="0"/>
                <a:cs typeface="Consolas" panose="020B0609020204030204" pitchFamily="49" charset="0"/>
              </a:rPr>
              <a:t>/2005/05/identity/claims/</a:t>
            </a:r>
            <a:r>
              <a:rPr lang="en-AU" sz="1200" dirty="0" err="1">
                <a:latin typeface="Consolas" panose="020B0609020204030204" pitchFamily="49" charset="0"/>
                <a:cs typeface="Consolas" panose="020B0609020204030204" pitchFamily="49" charset="0"/>
              </a:rPr>
              <a:t>upn</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AttributeValue</a:t>
            </a:r>
            <a:r>
              <a:rPr lang="en-AU" sz="1200" dirty="0">
                <a:latin typeface="Consolas" panose="020B0609020204030204" pitchFamily="49" charset="0"/>
                <a:cs typeface="Consolas" panose="020B0609020204030204" pitchFamily="49" charset="0"/>
              </a:rPr>
              <a:t>&gt;dgreg@cloudready.ms&lt;/</a:t>
            </a:r>
            <a:r>
              <a:rPr lang="en-AU" sz="1200" dirty="0" err="1">
                <a:latin typeface="Consolas" panose="020B0609020204030204" pitchFamily="49" charset="0"/>
                <a:cs typeface="Consolas" panose="020B0609020204030204" pitchFamily="49" charset="0"/>
              </a:rPr>
              <a:t>AttributeValue</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&lt;/Attribute&gt;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AttributeStatement</a:t>
            </a:r>
            <a:r>
              <a:rPr lang="en-AU" sz="1200" dirty="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AuthnStatement</a:t>
            </a:r>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AuthnInstant</a:t>
            </a:r>
            <a:r>
              <a:rPr lang="en-AU" sz="1200" dirty="0">
                <a:solidFill>
                  <a:schemeClr val="bg2">
                    <a:lumMod val="85000"/>
                  </a:schemeClr>
                </a:solidFill>
                <a:latin typeface="Consolas" panose="020B0609020204030204" pitchFamily="49" charset="0"/>
                <a:cs typeface="Consolas" panose="020B0609020204030204" pitchFamily="49" charset="0"/>
              </a:rPr>
              <a:t>="2014-08-05T06:26:33.297Z"&gt;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AuthnContextClassRef</a:t>
            </a:r>
            <a:r>
              <a:rPr lang="en-AU" sz="1200" dirty="0">
                <a:solidFill>
                  <a:schemeClr val="bg2">
                    <a:lumMod val="85000"/>
                  </a:schemeClr>
                </a:solidFill>
                <a:latin typeface="Consolas" panose="020B0609020204030204" pitchFamily="49" charset="0"/>
                <a:cs typeface="Consolas" panose="020B0609020204030204" pitchFamily="49" charset="0"/>
              </a:rPr>
              <a:t>&gt;urn:oasis:names:tc:SAML:2.0:ac:classes:PasswordProtectedTransport&lt;/</a:t>
            </a:r>
            <a:r>
              <a:rPr lang="en-AU" sz="1200" dirty="0" err="1">
                <a:solidFill>
                  <a:schemeClr val="bg2">
                    <a:lumMod val="85000"/>
                  </a:schemeClr>
                </a:solidFill>
                <a:latin typeface="Consolas" panose="020B0609020204030204" pitchFamily="49" charset="0"/>
                <a:cs typeface="Consolas" panose="020B0609020204030204" pitchFamily="49" charset="0"/>
              </a:rPr>
              <a:t>AuthnContextClassRef</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AuthnStatement</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&lt;/Assertion&gt;</a:t>
            </a:r>
          </a:p>
          <a:p>
            <a:r>
              <a:rPr lang="en-AU" sz="1200" dirty="0">
                <a:solidFill>
                  <a:schemeClr val="bg2">
                    <a:lumMod val="85000"/>
                  </a:schemeClr>
                </a:solidFill>
                <a:latin typeface="Consolas" panose="020B0609020204030204" pitchFamily="49" charset="0"/>
                <a:cs typeface="Consolas" panose="020B0609020204030204" pitchFamily="49" charset="0"/>
              </a:rPr>
              <a:t>&lt;/</a:t>
            </a:r>
            <a:r>
              <a:rPr lang="en-AU" sz="1200" dirty="0" err="1">
                <a:solidFill>
                  <a:schemeClr val="bg2">
                    <a:lumMod val="85000"/>
                  </a:schemeClr>
                </a:solidFill>
                <a:latin typeface="Consolas" panose="020B0609020204030204" pitchFamily="49" charset="0"/>
                <a:cs typeface="Consolas" panose="020B0609020204030204" pitchFamily="49" charset="0"/>
              </a:rPr>
              <a:t>samlp:Response</a:t>
            </a:r>
            <a:r>
              <a:rPr lang="en-AU" sz="1200" dirty="0">
                <a:solidFill>
                  <a:schemeClr val="bg2">
                    <a:lumMod val="85000"/>
                  </a:schemeClr>
                </a:solidFill>
                <a:latin typeface="Consolas" panose="020B0609020204030204" pitchFamily="49" charset="0"/>
                <a:cs typeface="Consolas" panose="020B0609020204030204" pitchFamily="49" charset="0"/>
              </a:rPr>
              <a:t>&gt;</a:t>
            </a:r>
          </a:p>
        </p:txBody>
      </p:sp>
      <p:sp>
        <p:nvSpPr>
          <p:cNvPr id="10" name="Rectangle 9"/>
          <p:cNvSpPr/>
          <p:nvPr/>
        </p:nvSpPr>
        <p:spPr>
          <a:xfrm>
            <a:off x="1066799" y="3468914"/>
            <a:ext cx="6476207" cy="195941"/>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cv</a:t>
            </a:r>
            <a:endParaRPr lang="en-AU" dirty="0"/>
          </a:p>
        </p:txBody>
      </p:sp>
      <p:sp>
        <p:nvSpPr>
          <p:cNvPr id="11" name="Rectangle 10"/>
          <p:cNvSpPr/>
          <p:nvPr/>
        </p:nvSpPr>
        <p:spPr>
          <a:xfrm>
            <a:off x="2720635" y="3657604"/>
            <a:ext cx="1735252" cy="195940"/>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077523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000"/>
              </a:lnSpc>
            </a:pPr>
            <a:r>
              <a:rPr lang="en-US" sz="3200" spc="-100" dirty="0"/>
              <a:t>“JSON Web Token (JWT) is an open standard that defines a </a:t>
            </a:r>
            <a:r>
              <a:rPr lang="en-US" sz="3200" b="1" spc="-100" dirty="0"/>
              <a:t>compact</a:t>
            </a:r>
            <a:r>
              <a:rPr lang="en-US" sz="3200" spc="-100" dirty="0"/>
              <a:t> and </a:t>
            </a:r>
            <a:r>
              <a:rPr lang="en-US" sz="3200" b="1" spc="-100" dirty="0"/>
              <a:t>self-contained</a:t>
            </a:r>
            <a:r>
              <a:rPr lang="en-US" sz="3200" spc="-100" dirty="0"/>
              <a:t> way for securely transmitting information between parties as a </a:t>
            </a:r>
            <a:r>
              <a:rPr lang="en-US" sz="3200" b="1" spc="-100" dirty="0"/>
              <a:t>JSON object</a:t>
            </a:r>
            <a:r>
              <a:rPr lang="en-US" sz="3200" spc="-100" dirty="0"/>
              <a:t>. This information can be verified and trusted because it is digitally signed.”</a:t>
            </a:r>
            <a:endParaRPr lang="en-AU" sz="3200" spc="-1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23</a:t>
            </a:fld>
            <a:endParaRPr lang="en-AU" dirty="0"/>
          </a:p>
        </p:txBody>
      </p:sp>
      <p:sp>
        <p:nvSpPr>
          <p:cNvPr id="4" name="Subtitle 3"/>
          <p:cNvSpPr>
            <a:spLocks noGrp="1"/>
          </p:cNvSpPr>
          <p:nvPr>
            <p:ph type="subTitle" idx="1"/>
          </p:nvPr>
        </p:nvSpPr>
        <p:spPr/>
        <p:txBody>
          <a:bodyPr/>
          <a:lstStyle/>
          <a:p>
            <a:r>
              <a:rPr lang="en-AU" sz="3600" dirty="0"/>
              <a:t>https://jwt.io/introduction/</a:t>
            </a:r>
          </a:p>
        </p:txBody>
      </p:sp>
    </p:spTree>
    <p:extLst>
      <p:ext uri="{BB962C8B-B14F-4D97-AF65-F5344CB8AC3E}">
        <p14:creationId xmlns:p14="http://schemas.microsoft.com/office/powerpoint/2010/main" val="35009332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Web Tokens (JWTs)</a:t>
            </a:r>
            <a:endParaRPr lang="en-AU" dirty="0"/>
          </a:p>
        </p:txBody>
      </p:sp>
      <p:sp>
        <p:nvSpPr>
          <p:cNvPr id="3" name="Content Placeholder 2"/>
          <p:cNvSpPr>
            <a:spLocks noGrp="1"/>
          </p:cNvSpPr>
          <p:nvPr>
            <p:ph idx="1"/>
          </p:nvPr>
        </p:nvSpPr>
        <p:spPr>
          <a:xfrm>
            <a:off x="981614" y="1903318"/>
            <a:ext cx="10048720" cy="4527011"/>
          </a:xfrm>
        </p:spPr>
        <p:txBody>
          <a:bodyPr/>
          <a:lstStyle/>
          <a:p>
            <a:pPr marL="0" indent="0" fontAlgn="base">
              <a:buNone/>
            </a:pPr>
            <a:r>
              <a:rPr lang="en-AU" sz="2000" dirty="0">
                <a:solidFill>
                  <a:schemeClr val="accent1">
                    <a:lumMod val="50000"/>
                  </a:schemeClr>
                </a:solidFill>
                <a:latin typeface="Consolas" panose="020B0609020204030204" pitchFamily="49" charset="0"/>
                <a:cs typeface="Consolas" panose="020B0609020204030204" pitchFamily="49" charset="0"/>
              </a:rPr>
              <a:t>eyJ0eXAiOiJKV1QiLCJhbGciOiJSUzI1NiIsIng1dCI6ImpIUVEzOS1fVGRuSzRqTlJvbnJZYTF2a0pIWSJ9</a:t>
            </a:r>
            <a:r>
              <a:rPr lang="en-AU" sz="2000" dirty="0">
                <a:latin typeface="Consolas" panose="020B0609020204030204" pitchFamily="49" charset="0"/>
                <a:cs typeface="Consolas" panose="020B0609020204030204" pitchFamily="49" charset="0"/>
              </a:rPr>
              <a:t>.</a:t>
            </a:r>
            <a:r>
              <a:rPr lang="en-AU" sz="2000" dirty="0">
                <a:solidFill>
                  <a:schemeClr val="accent1">
                    <a:lumMod val="75000"/>
                  </a:schemeClr>
                </a:solidFill>
                <a:latin typeface="Consolas" panose="020B0609020204030204" pitchFamily="49" charset="0"/>
                <a:cs typeface="Consolas" panose="020B0609020204030204" pitchFamily="49" charset="0"/>
              </a:rPr>
              <a:t>eyJhdWQiOiJodHRwczovL3d3dy5kYXZldGVzdGFwcC5jb20iLCJpc3MiOiJodHRwOi8vc3RzLmNsb3VkcmVhZHkubXMvYWRmcy9zZXJ2aWNlcy90cnVzdCIsImlhdCI6MTQwNzE3MjQ4OSwiZXhwIjoxNDA3MTc2MDg5LCJlbWFpbCI6ImRncmVnQG1pY3Jvc29mdC5jb20iLCJ1cG4iOiJkZ3JlZ0BjbG91ZHJlYWR5LmludGVybmFsIiwiYXV0aF90aW1lIjoiMjAxNC0wOC0wNFQxNzoxNDo0OC44NTZaIiwiYXV0aG1ldGhvZCI6InVybjpvYXNpczpuYW1lczp0YzpTQU1MOjIuMDphYzpjbGFzc2VzOlBhc3N3b3JkUHJvdGVjdGVkVHJhbnNwb3J0IiwidmVyIjoiMS4wIiwiYXBwaWQiOiIzZmIyYTM3Zi00Y2VkLTQwOWMtOTM3Yy1kZGRkNzc2ZjRkZmQifQ</a:t>
            </a:r>
            <a:r>
              <a:rPr lang="en-AU" sz="2000" dirty="0">
                <a:latin typeface="Consolas" panose="020B0609020204030204" pitchFamily="49" charset="0"/>
                <a:cs typeface="Consolas" panose="020B0609020204030204" pitchFamily="49" charset="0"/>
              </a:rPr>
              <a:t>.</a:t>
            </a:r>
            <a:r>
              <a:rPr lang="en-AU" sz="2000" dirty="0">
                <a:solidFill>
                  <a:schemeClr val="accent1">
                    <a:lumMod val="60000"/>
                    <a:lumOff val="40000"/>
                  </a:schemeClr>
                </a:solidFill>
                <a:latin typeface="Consolas" panose="020B0609020204030204" pitchFamily="49" charset="0"/>
                <a:cs typeface="Consolas" panose="020B0609020204030204" pitchFamily="49" charset="0"/>
              </a:rPr>
              <a:t>bkMvnIJaB6DRdyCiTLsxsTPtvqGydcAmsXQjEumMjH4lN75jx2uCCLg44PU-aXSHZ6R-dOth1iqD-Lf-xy4SKw0O0Z5_oQhPn-3-H0DII3SxtDuR5vrBObKVc-DT8HGxEPQqPPB5EyF_H21fJ_cqjz-dNyVXK_WoTbM1gQf44Lz5250NjFKjIA1M4sG8bjh-mjoHZMhR3SwtixCNmQKqYai_8S5KZz1Srg1olGprwRDbTNVdzh7Qv0vg1RgaejF3i1J-kWmf2Zx_PVQflTAfzu01BUvAiQCOK7-V4RsduEOTSEl9SYVt2E8pvkUrmNdohVKVWopfOK3r0zXZwTYT4w</a:t>
            </a:r>
          </a:p>
          <a:p>
            <a:endParaRPr lang="en-AU" sz="20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grpSp>
        <p:nvGrpSpPr>
          <p:cNvPr id="19" name="Group 18"/>
          <p:cNvGrpSpPr/>
          <p:nvPr/>
        </p:nvGrpSpPr>
        <p:grpSpPr>
          <a:xfrm>
            <a:off x="929231" y="1896457"/>
            <a:ext cx="10011301" cy="609714"/>
            <a:chOff x="786239" y="1687716"/>
            <a:chExt cx="10011301" cy="609714"/>
          </a:xfrm>
        </p:grpSpPr>
        <p:cxnSp>
          <p:nvCxnSpPr>
            <p:cNvPr id="6" name="Straight Connector 5"/>
            <p:cNvCxnSpPr/>
            <p:nvPr/>
          </p:nvCxnSpPr>
          <p:spPr>
            <a:xfrm>
              <a:off x="786239" y="1695336"/>
              <a:ext cx="0" cy="5761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86239" y="2286793"/>
              <a:ext cx="187271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6239" y="1695336"/>
              <a:ext cx="100113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789489" y="1687716"/>
              <a:ext cx="0" cy="304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658949" y="2000136"/>
              <a:ext cx="813859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658949" y="2000136"/>
              <a:ext cx="0" cy="2972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916422" y="2243281"/>
            <a:ext cx="10020300" cy="2392680"/>
            <a:chOff x="773430" y="2034540"/>
            <a:chExt cx="10020300" cy="2392680"/>
          </a:xfrm>
        </p:grpSpPr>
        <p:cxnSp>
          <p:nvCxnSpPr>
            <p:cNvPr id="21" name="Straight Connector 20"/>
            <p:cNvCxnSpPr/>
            <p:nvPr/>
          </p:nvCxnSpPr>
          <p:spPr>
            <a:xfrm>
              <a:off x="786424" y="2311219"/>
              <a:ext cx="0" cy="21160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73430" y="4425528"/>
              <a:ext cx="10744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77240" y="2315821"/>
              <a:ext cx="20167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787316" y="2034540"/>
              <a:ext cx="0" cy="210433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828800" y="4138871"/>
              <a:ext cx="89585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841436" y="4138871"/>
              <a:ext cx="0" cy="2786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786380" y="2034540"/>
              <a:ext cx="0" cy="2804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786196" y="2036477"/>
              <a:ext cx="80075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913606" y="4380691"/>
            <a:ext cx="10016490" cy="1775460"/>
            <a:chOff x="777240" y="2025098"/>
            <a:chExt cx="10016490" cy="1775460"/>
          </a:xfrm>
        </p:grpSpPr>
        <p:cxnSp>
          <p:nvCxnSpPr>
            <p:cNvPr id="47" name="Straight Connector 46"/>
            <p:cNvCxnSpPr/>
            <p:nvPr/>
          </p:nvCxnSpPr>
          <p:spPr>
            <a:xfrm>
              <a:off x="786424" y="2311219"/>
              <a:ext cx="0" cy="14817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77240" y="2315821"/>
              <a:ext cx="11762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787316" y="2034540"/>
              <a:ext cx="0" cy="17660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85136" y="3792161"/>
              <a:ext cx="100059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944370" y="2025098"/>
              <a:ext cx="0" cy="301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938296" y="2028857"/>
              <a:ext cx="88554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8320144" y="1523861"/>
            <a:ext cx="2709396" cy="369332"/>
          </a:xfrm>
          <a:prstGeom prst="rect">
            <a:avLst/>
          </a:prstGeom>
          <a:noFill/>
        </p:spPr>
        <p:txBody>
          <a:bodyPr wrap="none" rtlCol="0">
            <a:spAutoFit/>
          </a:bodyPr>
          <a:lstStyle/>
          <a:p>
            <a:r>
              <a:rPr lang="en-AU" sz="1800" dirty="0"/>
              <a:t>Base-64 encoded header</a:t>
            </a:r>
          </a:p>
        </p:txBody>
      </p:sp>
      <p:sp>
        <p:nvSpPr>
          <p:cNvPr id="64" name="TextBox 63"/>
          <p:cNvSpPr txBox="1"/>
          <p:nvPr/>
        </p:nvSpPr>
        <p:spPr>
          <a:xfrm>
            <a:off x="6696502" y="6184662"/>
            <a:ext cx="4351704" cy="369332"/>
          </a:xfrm>
          <a:prstGeom prst="rect">
            <a:avLst/>
          </a:prstGeom>
          <a:noFill/>
        </p:spPr>
        <p:txBody>
          <a:bodyPr wrap="none" rtlCol="0">
            <a:spAutoFit/>
          </a:bodyPr>
          <a:lstStyle/>
          <a:p>
            <a:r>
              <a:rPr lang="en-AU" sz="1800" dirty="0"/>
              <a:t>Signature | Hash of: header + . + payload</a:t>
            </a:r>
          </a:p>
        </p:txBody>
      </p:sp>
      <p:sp>
        <p:nvSpPr>
          <p:cNvPr id="65" name="TextBox 64"/>
          <p:cNvSpPr txBox="1"/>
          <p:nvPr/>
        </p:nvSpPr>
        <p:spPr>
          <a:xfrm>
            <a:off x="-60004" y="3033236"/>
            <a:ext cx="1069524" cy="923330"/>
          </a:xfrm>
          <a:prstGeom prst="rect">
            <a:avLst/>
          </a:prstGeom>
          <a:noFill/>
        </p:spPr>
        <p:txBody>
          <a:bodyPr wrap="none" rtlCol="0">
            <a:spAutoFit/>
          </a:bodyPr>
          <a:lstStyle/>
          <a:p>
            <a:r>
              <a:rPr lang="en-AU" sz="1800" dirty="0"/>
              <a:t>Base-64</a:t>
            </a:r>
          </a:p>
          <a:p>
            <a:r>
              <a:rPr lang="en-AU" sz="1800" dirty="0"/>
              <a:t>encoded</a:t>
            </a:r>
          </a:p>
          <a:p>
            <a:r>
              <a:rPr lang="en-AU" sz="1800" dirty="0"/>
              <a:t>payload</a:t>
            </a:r>
          </a:p>
        </p:txBody>
      </p:sp>
    </p:spTree>
    <p:extLst>
      <p:ext uri="{BB962C8B-B14F-4D97-AF65-F5344CB8AC3E}">
        <p14:creationId xmlns:p14="http://schemas.microsoft.com/office/powerpoint/2010/main" val="343353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Web Tokens (JWTs)</a:t>
            </a:r>
            <a:endParaRPr lang="en-AU" dirty="0"/>
          </a:p>
        </p:txBody>
      </p:sp>
      <p:sp>
        <p:nvSpPr>
          <p:cNvPr id="3" name="Content Placeholder 2"/>
          <p:cNvSpPr>
            <a:spLocks noGrp="1"/>
          </p:cNvSpPr>
          <p:nvPr>
            <p:ph idx="1"/>
          </p:nvPr>
        </p:nvSpPr>
        <p:spPr>
          <a:xfrm>
            <a:off x="838622" y="1694577"/>
            <a:ext cx="10048720" cy="4527011"/>
          </a:xfrm>
        </p:spPr>
        <p:txBody>
          <a:bodyPr/>
          <a:lstStyle/>
          <a:p>
            <a:pPr marL="0" indent="0">
              <a:buNone/>
            </a:pP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typ</a:t>
            </a:r>
            <a:r>
              <a:rPr lang="en-AU" sz="2400" dirty="0">
                <a:latin typeface="Consolas" panose="020B0609020204030204" pitchFamily="49" charset="0"/>
                <a:cs typeface="Consolas" panose="020B0609020204030204" pitchFamily="49" charset="0"/>
              </a:rPr>
              <a:t>":"JWT",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"alg":"RS256",</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"x5t":"jHQQ39-_TdnK4jNRonrYa1vkJHY"}</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aud</a:t>
            </a:r>
            <a:r>
              <a:rPr lang="en-AU" sz="2400" dirty="0">
                <a:latin typeface="Consolas" panose="020B0609020204030204" pitchFamily="49" charset="0"/>
                <a:cs typeface="Consolas" panose="020B0609020204030204" pitchFamily="49" charset="0"/>
              </a:rPr>
              <a:t>":"https://www.davetestapp.com",</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iss</a:t>
            </a:r>
            <a:r>
              <a:rPr lang="en-AU" sz="2400" dirty="0">
                <a:latin typeface="Consolas" panose="020B0609020204030204" pitchFamily="49" charset="0"/>
                <a:cs typeface="Consolas" panose="020B0609020204030204" pitchFamily="49" charset="0"/>
              </a:rPr>
              <a:t>":"http://sts.cloudready.ms/</a:t>
            </a:r>
            <a:r>
              <a:rPr lang="en-AU" sz="2400" dirty="0" err="1">
                <a:latin typeface="Consolas" panose="020B0609020204030204" pitchFamily="49" charset="0"/>
                <a:cs typeface="Consolas" panose="020B0609020204030204" pitchFamily="49" charset="0"/>
              </a:rPr>
              <a:t>adfs</a:t>
            </a:r>
            <a:r>
              <a:rPr lang="en-AU" sz="2400" dirty="0">
                <a:latin typeface="Consolas" panose="020B0609020204030204" pitchFamily="49" charset="0"/>
                <a:cs typeface="Consolas" panose="020B0609020204030204" pitchFamily="49" charset="0"/>
              </a:rPr>
              <a:t>/services/trust",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"iat":1407172489,</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"exp":1407176089,</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email":"dgreg@microsoft.com</a:t>
            </a:r>
            <a:r>
              <a:rPr lang="en-AU" sz="2400" dirty="0">
                <a:latin typeface="Consolas" panose="020B0609020204030204" pitchFamily="49" charset="0"/>
                <a:cs typeface="Consolas" panose="020B0609020204030204" pitchFamily="49" charset="0"/>
              </a:rPr>
              <a: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upn</a:t>
            </a: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dgreg@cloudready.internal</a:t>
            </a:r>
            <a:r>
              <a:rPr lang="en-AU" sz="2400" dirty="0">
                <a:latin typeface="Consolas" panose="020B0609020204030204" pitchFamily="49" charset="0"/>
                <a:cs typeface="Consolas" panose="020B0609020204030204" pitchFamily="49" charset="0"/>
              </a:rPr>
              <a: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"auth_time":"2014-08-04T17:14:48.856Z",</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authmethod</a:t>
            </a:r>
            <a:r>
              <a:rPr lang="en-AU" sz="2400" dirty="0">
                <a:latin typeface="Consolas" panose="020B0609020204030204" pitchFamily="49" charset="0"/>
                <a:cs typeface="Consolas" panose="020B0609020204030204" pitchFamily="49" charset="0"/>
              </a:rPr>
              <a:t>":"password",</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"ver":"1.0",</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"appid":"3fb2a37f-4ced-409c-937c-dddd776f4dfd"}</a:t>
            </a:r>
          </a:p>
        </p:txBody>
      </p:sp>
      <p:sp>
        <p:nvSpPr>
          <p:cNvPr id="4" name="Slide Number Placeholder 3"/>
          <p:cNvSpPr>
            <a:spLocks noGrp="1"/>
          </p:cNvSpPr>
          <p:nvPr>
            <p:ph type="sldNum" sz="quarter" idx="12"/>
          </p:nvPr>
        </p:nvSpPr>
        <p:spPr/>
        <p:txBody>
          <a:bodyPr/>
          <a:lstStyle/>
          <a:p>
            <a:fld id="{1DEBBDC7-4A1B-43E6-8DA6-58148E08E8A6}" type="slidenum">
              <a:rPr lang="en-AU" smtClean="0"/>
              <a:t>25</a:t>
            </a:fld>
            <a:endParaRPr lang="en-AU"/>
          </a:p>
        </p:txBody>
      </p:sp>
      <p:grpSp>
        <p:nvGrpSpPr>
          <p:cNvPr id="8" name="Group 7"/>
          <p:cNvGrpSpPr/>
          <p:nvPr/>
        </p:nvGrpSpPr>
        <p:grpSpPr>
          <a:xfrm>
            <a:off x="3123406" y="1694577"/>
            <a:ext cx="2111265" cy="415498"/>
            <a:chOff x="3123406" y="1694577"/>
            <a:chExt cx="2111265" cy="415498"/>
          </a:xfrm>
        </p:grpSpPr>
        <p:cxnSp>
          <p:nvCxnSpPr>
            <p:cNvPr id="6" name="Straight Arrow Connector 5"/>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94212" y="1694577"/>
              <a:ext cx="740459" cy="415498"/>
            </a:xfrm>
            <a:prstGeom prst="rect">
              <a:avLst/>
            </a:prstGeom>
            <a:noFill/>
          </p:spPr>
          <p:txBody>
            <a:bodyPr wrap="none" rtlCol="0">
              <a:spAutoFit/>
            </a:bodyPr>
            <a:lstStyle/>
            <a:p>
              <a:r>
                <a:rPr lang="en-AU" dirty="0"/>
                <a:t>Type</a:t>
              </a:r>
            </a:p>
          </p:txBody>
        </p:sp>
      </p:grpSp>
      <p:grpSp>
        <p:nvGrpSpPr>
          <p:cNvPr id="10" name="Group 9"/>
          <p:cNvGrpSpPr/>
          <p:nvPr/>
        </p:nvGrpSpPr>
        <p:grpSpPr>
          <a:xfrm>
            <a:off x="3580606" y="2050091"/>
            <a:ext cx="3751586" cy="415498"/>
            <a:chOff x="3123406" y="1694577"/>
            <a:chExt cx="3751586" cy="415498"/>
          </a:xfrm>
        </p:grpSpPr>
        <p:cxnSp>
          <p:nvCxnSpPr>
            <p:cNvPr id="11" name="Straight Arrow Connector 10"/>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94212" y="1694577"/>
              <a:ext cx="2380780" cy="415498"/>
            </a:xfrm>
            <a:prstGeom prst="rect">
              <a:avLst/>
            </a:prstGeom>
            <a:noFill/>
          </p:spPr>
          <p:txBody>
            <a:bodyPr wrap="none" rtlCol="0">
              <a:spAutoFit/>
            </a:bodyPr>
            <a:lstStyle/>
            <a:p>
              <a:r>
                <a:rPr lang="en-AU" dirty="0"/>
                <a:t>Hashing algorithm</a:t>
              </a:r>
            </a:p>
          </p:txBody>
        </p:sp>
      </p:grpSp>
      <p:grpSp>
        <p:nvGrpSpPr>
          <p:cNvPr id="13" name="Group 12"/>
          <p:cNvGrpSpPr/>
          <p:nvPr/>
        </p:nvGrpSpPr>
        <p:grpSpPr>
          <a:xfrm>
            <a:off x="7390606" y="2434415"/>
            <a:ext cx="3573653" cy="415498"/>
            <a:chOff x="3123406" y="1694577"/>
            <a:chExt cx="3573653" cy="415498"/>
          </a:xfrm>
        </p:grpSpPr>
        <p:cxnSp>
          <p:nvCxnSpPr>
            <p:cNvPr id="14" name="Straight Arrow Connector 1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94212" y="1694577"/>
              <a:ext cx="2202847" cy="415498"/>
            </a:xfrm>
            <a:prstGeom prst="rect">
              <a:avLst/>
            </a:prstGeom>
            <a:noFill/>
          </p:spPr>
          <p:txBody>
            <a:bodyPr wrap="none" rtlCol="0">
              <a:spAutoFit/>
            </a:bodyPr>
            <a:lstStyle/>
            <a:p>
              <a:r>
                <a:rPr lang="en-AU" dirty="0"/>
                <a:t>X509 thumbprint</a:t>
              </a:r>
            </a:p>
          </p:txBody>
        </p:sp>
      </p:grpSp>
      <p:grpSp>
        <p:nvGrpSpPr>
          <p:cNvPr id="16" name="Group 15"/>
          <p:cNvGrpSpPr/>
          <p:nvPr/>
        </p:nvGrpSpPr>
        <p:grpSpPr>
          <a:xfrm>
            <a:off x="7313689" y="2783728"/>
            <a:ext cx="2664750" cy="415498"/>
            <a:chOff x="3123406" y="1694577"/>
            <a:chExt cx="2664750" cy="415498"/>
          </a:xfrm>
        </p:grpSpPr>
        <p:cxnSp>
          <p:nvCxnSpPr>
            <p:cNvPr id="17" name="Straight Arrow Connector 16"/>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94212" y="1694577"/>
              <a:ext cx="1293944" cy="415498"/>
            </a:xfrm>
            <a:prstGeom prst="rect">
              <a:avLst/>
            </a:prstGeom>
            <a:noFill/>
          </p:spPr>
          <p:txBody>
            <a:bodyPr wrap="none" rtlCol="0">
              <a:spAutoFit/>
            </a:bodyPr>
            <a:lstStyle/>
            <a:p>
              <a:r>
                <a:rPr lang="en-AU" dirty="0"/>
                <a:t>Audience</a:t>
              </a:r>
            </a:p>
          </p:txBody>
        </p:sp>
      </p:grpSp>
      <p:grpSp>
        <p:nvGrpSpPr>
          <p:cNvPr id="19" name="Group 18"/>
          <p:cNvGrpSpPr/>
          <p:nvPr/>
        </p:nvGrpSpPr>
        <p:grpSpPr>
          <a:xfrm>
            <a:off x="8457406" y="3520833"/>
            <a:ext cx="1962310" cy="415498"/>
            <a:chOff x="3402653" y="1694577"/>
            <a:chExt cx="1962310" cy="415498"/>
          </a:xfrm>
        </p:grpSpPr>
        <p:cxnSp>
          <p:nvCxnSpPr>
            <p:cNvPr id="20" name="Straight Arrow Connector 19"/>
            <p:cNvCxnSpPr/>
            <p:nvPr/>
          </p:nvCxnSpPr>
          <p:spPr>
            <a:xfrm flipH="1" flipV="1">
              <a:off x="3402653" y="1755938"/>
              <a:ext cx="1092353" cy="149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94212" y="1694577"/>
              <a:ext cx="870751" cy="415498"/>
            </a:xfrm>
            <a:prstGeom prst="rect">
              <a:avLst/>
            </a:prstGeom>
            <a:noFill/>
          </p:spPr>
          <p:txBody>
            <a:bodyPr wrap="none" rtlCol="0">
              <a:spAutoFit/>
            </a:bodyPr>
            <a:lstStyle/>
            <a:p>
              <a:r>
                <a:rPr lang="en-AU" dirty="0"/>
                <a:t>Issuer</a:t>
              </a:r>
            </a:p>
          </p:txBody>
        </p:sp>
      </p:grpSp>
      <p:grpSp>
        <p:nvGrpSpPr>
          <p:cNvPr id="23" name="Group 22"/>
          <p:cNvGrpSpPr/>
          <p:nvPr/>
        </p:nvGrpSpPr>
        <p:grpSpPr>
          <a:xfrm>
            <a:off x="4037806" y="3494368"/>
            <a:ext cx="2608645" cy="415498"/>
            <a:chOff x="3123406" y="1694577"/>
            <a:chExt cx="2608645" cy="415498"/>
          </a:xfrm>
        </p:grpSpPr>
        <p:cxnSp>
          <p:nvCxnSpPr>
            <p:cNvPr id="24" name="Straight Arrow Connector 2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94212" y="1694577"/>
              <a:ext cx="1237839" cy="415498"/>
            </a:xfrm>
            <a:prstGeom prst="rect">
              <a:avLst/>
            </a:prstGeom>
            <a:noFill/>
          </p:spPr>
          <p:txBody>
            <a:bodyPr wrap="none" rtlCol="0">
              <a:spAutoFit/>
            </a:bodyPr>
            <a:lstStyle/>
            <a:p>
              <a:r>
                <a:rPr lang="en-AU" dirty="0"/>
                <a:t>Issued at</a:t>
              </a:r>
            </a:p>
          </p:txBody>
        </p:sp>
      </p:grpSp>
      <p:grpSp>
        <p:nvGrpSpPr>
          <p:cNvPr id="27" name="Group 26"/>
          <p:cNvGrpSpPr/>
          <p:nvPr/>
        </p:nvGrpSpPr>
        <p:grpSpPr>
          <a:xfrm>
            <a:off x="4046537" y="3885868"/>
            <a:ext cx="3339615" cy="415498"/>
            <a:chOff x="3123406" y="1694577"/>
            <a:chExt cx="3339615" cy="415498"/>
          </a:xfrm>
        </p:grpSpPr>
        <p:cxnSp>
          <p:nvCxnSpPr>
            <p:cNvPr id="28" name="Straight Arrow Connector 27"/>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494212" y="1694577"/>
              <a:ext cx="1968809" cy="415498"/>
            </a:xfrm>
            <a:prstGeom prst="rect">
              <a:avLst/>
            </a:prstGeom>
            <a:noFill/>
          </p:spPr>
          <p:txBody>
            <a:bodyPr wrap="none" rtlCol="0">
              <a:spAutoFit/>
            </a:bodyPr>
            <a:lstStyle/>
            <a:p>
              <a:r>
                <a:rPr lang="en-AU" dirty="0"/>
                <a:t>Expiration time</a:t>
              </a:r>
            </a:p>
          </p:txBody>
        </p:sp>
      </p:grpSp>
      <p:grpSp>
        <p:nvGrpSpPr>
          <p:cNvPr id="63" name="Group 62"/>
          <p:cNvGrpSpPr/>
          <p:nvPr/>
        </p:nvGrpSpPr>
        <p:grpSpPr>
          <a:xfrm>
            <a:off x="3261935" y="4814449"/>
            <a:ext cx="7449381" cy="1243704"/>
            <a:chOff x="3261935" y="4814449"/>
            <a:chExt cx="7449381" cy="1243704"/>
          </a:xfrm>
        </p:grpSpPr>
        <p:sp>
          <p:nvSpPr>
            <p:cNvPr id="33" name="TextBox 32"/>
            <p:cNvSpPr txBox="1"/>
            <p:nvPr/>
          </p:nvSpPr>
          <p:spPr>
            <a:xfrm>
              <a:off x="8914606" y="5053628"/>
              <a:ext cx="1796710" cy="415498"/>
            </a:xfrm>
            <a:prstGeom prst="rect">
              <a:avLst/>
            </a:prstGeom>
            <a:noFill/>
          </p:spPr>
          <p:txBody>
            <a:bodyPr wrap="none" rtlCol="0">
              <a:spAutoFit/>
            </a:bodyPr>
            <a:lstStyle/>
            <a:p>
              <a:r>
                <a:rPr lang="en-AU" dirty="0"/>
                <a:t>Private claims</a:t>
              </a:r>
            </a:p>
          </p:txBody>
        </p:sp>
        <p:cxnSp>
          <p:nvCxnSpPr>
            <p:cNvPr id="38" name="Straight Arrow Connector 37"/>
            <p:cNvCxnSpPr>
              <a:stCxn id="33" idx="1"/>
            </p:cNvCxnSpPr>
            <p:nvPr/>
          </p:nvCxnSpPr>
          <p:spPr>
            <a:xfrm flipH="1" flipV="1">
              <a:off x="6933406" y="4814449"/>
              <a:ext cx="1981200" cy="4469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3" idx="1"/>
            </p:cNvCxnSpPr>
            <p:nvPr/>
          </p:nvCxnSpPr>
          <p:spPr>
            <a:xfrm flipH="1">
              <a:off x="3261935" y="5261377"/>
              <a:ext cx="5652671" cy="6546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1"/>
            </p:cNvCxnSpPr>
            <p:nvPr/>
          </p:nvCxnSpPr>
          <p:spPr>
            <a:xfrm flipH="1">
              <a:off x="5234671" y="5261377"/>
              <a:ext cx="3679935" cy="2547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3" idx="1"/>
            </p:cNvCxnSpPr>
            <p:nvPr/>
          </p:nvCxnSpPr>
          <p:spPr>
            <a:xfrm flipH="1">
              <a:off x="8305006" y="5261377"/>
              <a:ext cx="609600" cy="7967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6323806" y="4246284"/>
            <a:ext cx="4259386" cy="929732"/>
            <a:chOff x="6323806" y="4246284"/>
            <a:chExt cx="4259386" cy="929732"/>
          </a:xfrm>
        </p:grpSpPr>
        <p:cxnSp>
          <p:nvCxnSpPr>
            <p:cNvPr id="32" name="Straight Arrow Connector 31"/>
            <p:cNvCxnSpPr/>
            <p:nvPr/>
          </p:nvCxnSpPr>
          <p:spPr>
            <a:xfrm flipH="1">
              <a:off x="6323806" y="4454033"/>
              <a:ext cx="254385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867658" y="4246284"/>
              <a:ext cx="1715534" cy="415498"/>
            </a:xfrm>
            <a:prstGeom prst="rect">
              <a:avLst/>
            </a:prstGeom>
            <a:noFill/>
          </p:spPr>
          <p:txBody>
            <a:bodyPr wrap="none" rtlCol="0">
              <a:spAutoFit/>
            </a:bodyPr>
            <a:lstStyle/>
            <a:p>
              <a:r>
                <a:rPr lang="en-AU" dirty="0"/>
                <a:t>Public claims</a:t>
              </a:r>
            </a:p>
          </p:txBody>
        </p:sp>
        <p:cxnSp>
          <p:nvCxnSpPr>
            <p:cNvPr id="55" name="Straight Arrow Connector 54"/>
            <p:cNvCxnSpPr>
              <a:stCxn id="54" idx="1"/>
            </p:cNvCxnSpPr>
            <p:nvPr/>
          </p:nvCxnSpPr>
          <p:spPr>
            <a:xfrm flipH="1">
              <a:off x="7710391" y="4454033"/>
              <a:ext cx="1157267" cy="7219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141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26</a:t>
            </a:fld>
            <a:endParaRPr lang="en-AU" dirty="0"/>
          </a:p>
        </p:txBody>
      </p:sp>
      <p:sp>
        <p:nvSpPr>
          <p:cNvPr id="3" name="Title 2"/>
          <p:cNvSpPr>
            <a:spLocks noGrp="1"/>
          </p:cNvSpPr>
          <p:nvPr>
            <p:ph type="title"/>
          </p:nvPr>
        </p:nvSpPr>
        <p:spPr/>
        <p:txBody>
          <a:bodyPr/>
          <a:lstStyle/>
          <a:p>
            <a:r>
              <a:rPr lang="en-US" dirty="0" err="1" smtClean="0"/>
              <a:t>Auth</a:t>
            </a:r>
            <a:r>
              <a:rPr lang="en-US" dirty="0" smtClean="0"/>
              <a:t> protocols</a:t>
            </a:r>
            <a:endParaRPr lang="en-AU" dirty="0"/>
          </a:p>
        </p:txBody>
      </p:sp>
      <p:sp>
        <p:nvSpPr>
          <p:cNvPr id="9" name="Rectangle 8"/>
          <p:cNvSpPr/>
          <p:nvPr/>
        </p:nvSpPr>
        <p:spPr>
          <a:xfrm>
            <a:off x="773199" y="4672092"/>
            <a:ext cx="9589207" cy="2339102"/>
          </a:xfrm>
          <a:prstGeom prst="rect">
            <a:avLst/>
          </a:prstGeom>
        </p:spPr>
        <p:txBody>
          <a:bodyPr wrap="square">
            <a:spAutoFit/>
          </a:bodyPr>
          <a:lstStyle/>
          <a:p>
            <a:pPr lvl="0">
              <a:spcBef>
                <a:spcPts val="1200"/>
              </a:spcBef>
              <a:buClr>
                <a:srgbClr val="E5007E"/>
              </a:buClr>
            </a:pPr>
            <a:r>
              <a:rPr lang="en-AU" sz="3400" dirty="0"/>
              <a:t>Tokens are one thing, but what should be in them and how are they securely passed around? Standards are even more important here…</a:t>
            </a:r>
          </a:p>
          <a:p>
            <a:pPr lvl="0">
              <a:spcBef>
                <a:spcPts val="1200"/>
              </a:spcBef>
              <a:buClr>
                <a:srgbClr val="E5007E"/>
              </a:buClr>
            </a:pPr>
            <a:endParaRPr lang="en-AU" sz="3400" dirty="0"/>
          </a:p>
        </p:txBody>
      </p:sp>
    </p:spTree>
    <p:extLst>
      <p:ext uri="{BB962C8B-B14F-4D97-AF65-F5344CB8AC3E}">
        <p14:creationId xmlns:p14="http://schemas.microsoft.com/office/powerpoint/2010/main" val="26524240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AU" dirty="0"/>
              <a:t>Authentication </a:t>
            </a:r>
            <a:r>
              <a:rPr lang="en-AU" dirty="0" smtClean="0"/>
              <a:t>Protocol</a:t>
            </a:r>
            <a:br>
              <a:rPr lang="en-AU" dirty="0" smtClean="0"/>
            </a:br>
            <a:r>
              <a:rPr lang="en-AU" dirty="0" smtClean="0"/>
              <a:t>History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27</a:t>
            </a:fld>
            <a:endParaRPr lang="en-AU"/>
          </a:p>
        </p:txBody>
      </p:sp>
      <p:pic>
        <p:nvPicPr>
          <p:cNvPr id="6" name="Picture 4"/>
          <p:cNvPicPr>
            <a:picLocks noChangeAspect="1"/>
          </p:cNvPicPr>
          <p:nvPr/>
        </p:nvPicPr>
        <p:blipFill>
          <a:blip r:embed="rId3"/>
          <a:stretch>
            <a:fillRect/>
          </a:stretch>
        </p:blipFill>
        <p:spPr>
          <a:xfrm>
            <a:off x="380206" y="1326420"/>
            <a:ext cx="10744200" cy="5227574"/>
          </a:xfrm>
          <a:prstGeom prst="rect">
            <a:avLst/>
          </a:prstGeom>
        </p:spPr>
      </p:pic>
    </p:spTree>
    <p:extLst>
      <p:ext uri="{BB962C8B-B14F-4D97-AF65-F5344CB8AC3E}">
        <p14:creationId xmlns:p14="http://schemas.microsoft.com/office/powerpoint/2010/main" val="4155143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Protocol</a:t>
            </a:r>
            <a:br>
              <a:rPr lang="en-US" dirty="0" smtClean="0"/>
            </a:br>
            <a:r>
              <a:rPr lang="en-US" dirty="0" smtClean="0"/>
              <a:t>Basic Flow</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t>28</a:t>
            </a:fld>
            <a:endParaRPr lang="en-AU"/>
          </a:p>
        </p:txBody>
      </p:sp>
      <p:pic>
        <p:nvPicPr>
          <p:cNvPr id="36" name="Picture 35"/>
          <p:cNvPicPr>
            <a:picLocks noChangeAspect="1"/>
          </p:cNvPicPr>
          <p:nvPr/>
        </p:nvPicPr>
        <p:blipFill>
          <a:blip r:embed="rId2"/>
          <a:stretch>
            <a:fillRect/>
          </a:stretch>
        </p:blipFill>
        <p:spPr>
          <a:xfrm>
            <a:off x="854304" y="3243663"/>
            <a:ext cx="1524011" cy="1397804"/>
          </a:xfrm>
          <a:prstGeom prst="rect">
            <a:avLst/>
          </a:prstGeom>
        </p:spPr>
      </p:pic>
      <p:pic>
        <p:nvPicPr>
          <p:cNvPr id="38" name="Picture 37"/>
          <p:cNvPicPr>
            <a:picLocks noChangeAspect="1"/>
          </p:cNvPicPr>
          <p:nvPr/>
        </p:nvPicPr>
        <p:blipFill>
          <a:blip r:embed="rId3"/>
          <a:stretch>
            <a:fillRect/>
          </a:stretch>
        </p:blipFill>
        <p:spPr>
          <a:xfrm>
            <a:off x="9143206" y="3277394"/>
            <a:ext cx="1154915" cy="1524011"/>
          </a:xfrm>
          <a:prstGeom prst="rect">
            <a:avLst/>
          </a:prstGeom>
        </p:spPr>
      </p:pic>
      <p:cxnSp>
        <p:nvCxnSpPr>
          <p:cNvPr id="45" name="Straight Arrow Connector 44"/>
          <p:cNvCxnSpPr/>
          <p:nvPr/>
        </p:nvCxnSpPr>
        <p:spPr>
          <a:xfrm flipV="1">
            <a:off x="2780506" y="3505995"/>
            <a:ext cx="590550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780506" y="4420394"/>
            <a:ext cx="5905500" cy="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1184" y="3196254"/>
            <a:ext cx="1492622" cy="1492622"/>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04006" y="2471389"/>
            <a:ext cx="2515432" cy="584775"/>
          </a:xfrm>
          <a:prstGeom prst="rect">
            <a:avLst/>
          </a:prstGeom>
          <a:noFill/>
        </p:spPr>
        <p:txBody>
          <a:bodyPr wrap="none" rtlCol="0">
            <a:spAutoFit/>
          </a:bodyPr>
          <a:lstStyle/>
          <a:p>
            <a:r>
              <a:rPr lang="en-US" sz="1600" dirty="0" smtClean="0"/>
              <a:t>1. Relying Party generates</a:t>
            </a:r>
            <a:br>
              <a:rPr lang="en-US" sz="1600" dirty="0" smtClean="0"/>
            </a:br>
            <a:r>
              <a:rPr lang="en-US" sz="1600" dirty="0" smtClean="0"/>
              <a:t>    redirect URL</a:t>
            </a:r>
            <a:endParaRPr lang="en-AU" sz="1600" dirty="0"/>
          </a:p>
        </p:txBody>
      </p:sp>
      <p:sp>
        <p:nvSpPr>
          <p:cNvPr id="50" name="TextBox 49"/>
          <p:cNvSpPr txBox="1"/>
          <p:nvPr/>
        </p:nvSpPr>
        <p:spPr>
          <a:xfrm>
            <a:off x="4605265" y="2533911"/>
            <a:ext cx="2242345" cy="338554"/>
          </a:xfrm>
          <a:prstGeom prst="rect">
            <a:avLst/>
          </a:prstGeom>
          <a:noFill/>
        </p:spPr>
        <p:txBody>
          <a:bodyPr wrap="none" rtlCol="0">
            <a:spAutoFit/>
          </a:bodyPr>
          <a:lstStyle/>
          <a:p>
            <a:r>
              <a:rPr lang="en-US" sz="1600" dirty="0"/>
              <a:t>2</a:t>
            </a:r>
            <a:r>
              <a:rPr lang="en-US" sz="1600" dirty="0" smtClean="0"/>
              <a:t>. User follows redirect</a:t>
            </a:r>
            <a:endParaRPr lang="en-AU" sz="1600" dirty="0"/>
          </a:p>
        </p:txBody>
      </p:sp>
      <p:sp>
        <p:nvSpPr>
          <p:cNvPr id="51" name="TextBox 50"/>
          <p:cNvSpPr txBox="1"/>
          <p:nvPr/>
        </p:nvSpPr>
        <p:spPr>
          <a:xfrm>
            <a:off x="8545711" y="2533911"/>
            <a:ext cx="2654894" cy="338554"/>
          </a:xfrm>
          <a:prstGeom prst="rect">
            <a:avLst/>
          </a:prstGeom>
          <a:noFill/>
        </p:spPr>
        <p:txBody>
          <a:bodyPr wrap="none" rtlCol="0">
            <a:spAutoFit/>
          </a:bodyPr>
          <a:lstStyle/>
          <a:p>
            <a:r>
              <a:rPr lang="en-US" sz="1600" dirty="0" smtClean="0"/>
              <a:t>3. User authenticates to </a:t>
            </a:r>
            <a:r>
              <a:rPr lang="en-US" sz="1600" dirty="0" err="1" smtClean="0"/>
              <a:t>IdP</a:t>
            </a:r>
            <a:endParaRPr lang="en-AU" sz="1600" dirty="0"/>
          </a:p>
        </p:txBody>
      </p:sp>
      <p:sp>
        <p:nvSpPr>
          <p:cNvPr id="52" name="TextBox 51"/>
          <p:cNvSpPr txBox="1"/>
          <p:nvPr/>
        </p:nvSpPr>
        <p:spPr>
          <a:xfrm>
            <a:off x="8599490" y="5031233"/>
            <a:ext cx="2499915" cy="584775"/>
          </a:xfrm>
          <a:prstGeom prst="rect">
            <a:avLst/>
          </a:prstGeom>
          <a:noFill/>
        </p:spPr>
        <p:txBody>
          <a:bodyPr wrap="none" rtlCol="0">
            <a:spAutoFit/>
          </a:bodyPr>
          <a:lstStyle/>
          <a:p>
            <a:r>
              <a:rPr lang="en-US" sz="1600" dirty="0" smtClean="0"/>
              <a:t>4. </a:t>
            </a:r>
            <a:r>
              <a:rPr lang="en-US" sz="1600" dirty="0" err="1" smtClean="0"/>
              <a:t>IdP</a:t>
            </a:r>
            <a:r>
              <a:rPr lang="en-US" sz="1600" dirty="0" smtClean="0"/>
              <a:t> generates response</a:t>
            </a:r>
          </a:p>
          <a:p>
            <a:r>
              <a:rPr lang="en-US" sz="1600" dirty="0"/>
              <a:t> </a:t>
            </a:r>
            <a:r>
              <a:rPr lang="en-US" sz="1600" dirty="0" smtClean="0"/>
              <a:t>   and redirect</a:t>
            </a:r>
            <a:endParaRPr lang="en-AU" sz="1600" dirty="0"/>
          </a:p>
        </p:txBody>
      </p:sp>
      <p:sp>
        <p:nvSpPr>
          <p:cNvPr id="53" name="TextBox 52"/>
          <p:cNvSpPr txBox="1"/>
          <p:nvPr/>
        </p:nvSpPr>
        <p:spPr>
          <a:xfrm>
            <a:off x="4605266" y="5012308"/>
            <a:ext cx="2242345" cy="338554"/>
          </a:xfrm>
          <a:prstGeom prst="rect">
            <a:avLst/>
          </a:prstGeom>
          <a:noFill/>
        </p:spPr>
        <p:txBody>
          <a:bodyPr wrap="none" rtlCol="0">
            <a:spAutoFit/>
          </a:bodyPr>
          <a:lstStyle/>
          <a:p>
            <a:r>
              <a:rPr lang="en-US" sz="1600" dirty="0"/>
              <a:t>5</a:t>
            </a:r>
            <a:r>
              <a:rPr lang="en-US" sz="1600" dirty="0" smtClean="0"/>
              <a:t>. User follows redirect</a:t>
            </a:r>
            <a:endParaRPr lang="en-AU" sz="1600" dirty="0"/>
          </a:p>
        </p:txBody>
      </p:sp>
      <p:sp>
        <p:nvSpPr>
          <p:cNvPr id="54" name="TextBox 53"/>
          <p:cNvSpPr txBox="1"/>
          <p:nvPr/>
        </p:nvSpPr>
        <p:spPr>
          <a:xfrm>
            <a:off x="365809" y="5012308"/>
            <a:ext cx="2439514" cy="338554"/>
          </a:xfrm>
          <a:prstGeom prst="rect">
            <a:avLst/>
          </a:prstGeom>
          <a:noFill/>
        </p:spPr>
        <p:txBody>
          <a:bodyPr wrap="none" rtlCol="0">
            <a:spAutoFit/>
          </a:bodyPr>
          <a:lstStyle/>
          <a:p>
            <a:r>
              <a:rPr lang="en-US" sz="1600" dirty="0"/>
              <a:t>5</a:t>
            </a:r>
            <a:r>
              <a:rPr lang="en-US" sz="1600" dirty="0" smtClean="0"/>
              <a:t>. RP processes response</a:t>
            </a:r>
            <a:endParaRPr lang="en-AU" sz="1600" dirty="0"/>
          </a:p>
        </p:txBody>
      </p:sp>
    </p:spTree>
    <p:extLst>
      <p:ext uri="{BB962C8B-B14F-4D97-AF65-F5344CB8AC3E}">
        <p14:creationId xmlns:p14="http://schemas.microsoft.com/office/powerpoint/2010/main" val="292170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P spid="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 Federation</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2400" dirty="0"/>
              <a:t>https://sts.cloudready.ms/adfs/ls/?</a:t>
            </a:r>
            <a:r>
              <a:rPr lang="en-US" sz="2400" dirty="0">
                <a:effectLst>
                  <a:glow rad="228600">
                    <a:schemeClr val="accent6">
                      <a:satMod val="175000"/>
                      <a:alpha val="40000"/>
                    </a:schemeClr>
                  </a:glow>
                </a:effectLst>
              </a:rPr>
              <a:t>wa=wsignin1.0</a:t>
            </a:r>
            <a:r>
              <a:rPr lang="en-US" sz="2400" dirty="0"/>
              <a:t>&amp;</a:t>
            </a:r>
            <a:r>
              <a:rPr lang="en-US" sz="2400" dirty="0">
                <a:effectLst>
                  <a:glow rad="228600">
                    <a:schemeClr val="accent5">
                      <a:satMod val="175000"/>
                      <a:alpha val="40000"/>
                    </a:schemeClr>
                  </a:glow>
                </a:effectLst>
              </a:rPr>
              <a:t>wtrealm=https%3a%2f%2fclaimsweb.cloudready.ms</a:t>
            </a:r>
            <a:r>
              <a:rPr lang="en-US" sz="2400" dirty="0"/>
              <a:t>&amp;</a:t>
            </a:r>
            <a:r>
              <a:rPr lang="en-US" sz="2400" dirty="0">
                <a:effectLst>
                  <a:glow rad="228600">
                    <a:schemeClr val="accent3">
                      <a:satMod val="175000"/>
                      <a:alpha val="40000"/>
                    </a:schemeClr>
                  </a:glow>
                </a:effectLst>
              </a:rPr>
              <a:t>wctx=rm%3d0%26id%3dpassive%26ru%3d%252f</a:t>
            </a:r>
            <a:r>
              <a:rPr lang="en-US" sz="2400" dirty="0"/>
              <a:t>&amp;</a:t>
            </a:r>
            <a:r>
              <a:rPr lang="en-US" sz="2400" dirty="0">
                <a:effectLst>
                  <a:glow rad="228600">
                    <a:schemeClr val="accent2">
                      <a:satMod val="175000"/>
                      <a:alpha val="40000"/>
                    </a:schemeClr>
                  </a:glow>
                </a:effectLst>
              </a:rPr>
              <a:t>wct=2014-10-21T22%3a15%3a42Z</a:t>
            </a:r>
          </a:p>
          <a:p>
            <a:pPr marL="0" indent="0" fontAlgn="base">
              <a:buNone/>
            </a:pPr>
            <a:endParaRPr lang="en-US" sz="2400" dirty="0"/>
          </a:p>
          <a:p>
            <a:pPr fontAlgn="base"/>
            <a:r>
              <a:rPr lang="en-US" sz="2400" dirty="0"/>
              <a:t> </a:t>
            </a:r>
            <a:r>
              <a:rPr lang="en-US" sz="2400" dirty="0" err="1">
                <a:effectLst>
                  <a:glow rad="228600">
                    <a:schemeClr val="accent6">
                      <a:satMod val="175000"/>
                      <a:alpha val="40000"/>
                    </a:schemeClr>
                  </a:glow>
                </a:effectLst>
              </a:rPr>
              <a:t>wa</a:t>
            </a:r>
            <a:r>
              <a:rPr lang="en-US" sz="2400" dirty="0">
                <a:effectLst>
                  <a:glow rad="228600">
                    <a:schemeClr val="accent6">
                      <a:satMod val="175000"/>
                      <a:alpha val="40000"/>
                    </a:schemeClr>
                  </a:glow>
                </a:effectLst>
              </a:rPr>
              <a:t>=signin1.0</a:t>
            </a:r>
            <a:r>
              <a:rPr lang="en-US" sz="2400" dirty="0"/>
              <a:t>: Invoke a login for the user</a:t>
            </a:r>
          </a:p>
          <a:p>
            <a:pPr fontAlgn="base"/>
            <a:r>
              <a:rPr lang="en-US" sz="2400" dirty="0"/>
              <a:t> </a:t>
            </a:r>
            <a:r>
              <a:rPr lang="en-US" sz="2400" dirty="0" err="1">
                <a:effectLst>
                  <a:glow rad="228600">
                    <a:schemeClr val="accent5">
                      <a:satMod val="175000"/>
                      <a:alpha val="40000"/>
                    </a:schemeClr>
                  </a:glow>
                </a:effectLst>
              </a:rPr>
              <a:t>wtrealm</a:t>
            </a:r>
            <a:r>
              <a:rPr lang="en-US" sz="2400" dirty="0"/>
              <a:t>: What application the user is logging in for</a:t>
            </a:r>
          </a:p>
          <a:p>
            <a:pPr fontAlgn="base"/>
            <a:r>
              <a:rPr lang="en-US" sz="2400" dirty="0"/>
              <a:t> </a:t>
            </a:r>
            <a:r>
              <a:rPr lang="en-US" sz="2400" dirty="0" err="1">
                <a:effectLst>
                  <a:glow rad="228600">
                    <a:schemeClr val="accent3">
                      <a:satMod val="175000"/>
                      <a:alpha val="40000"/>
                    </a:schemeClr>
                  </a:glow>
                </a:effectLst>
              </a:rPr>
              <a:t>wctx</a:t>
            </a:r>
            <a:r>
              <a:rPr lang="en-US" sz="2400" dirty="0"/>
              <a:t>: Session data that the application wants sent back to it</a:t>
            </a:r>
          </a:p>
          <a:p>
            <a:pPr fontAlgn="base"/>
            <a:r>
              <a:rPr lang="en-US" sz="2400" dirty="0"/>
              <a:t> </a:t>
            </a:r>
            <a:r>
              <a:rPr lang="en-US" sz="2400" dirty="0" err="1">
                <a:effectLst>
                  <a:glow rad="228600">
                    <a:schemeClr val="accent2">
                      <a:satMod val="175000"/>
                      <a:alpha val="40000"/>
                    </a:schemeClr>
                  </a:glow>
                </a:effectLst>
              </a:rPr>
              <a:t>wct</a:t>
            </a:r>
            <a:r>
              <a:rPr lang="en-US" sz="2400" dirty="0"/>
              <a:t>: Time of access attempt to the application</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29</a:t>
            </a:fld>
            <a:endParaRPr lang="en-AU"/>
          </a:p>
        </p:txBody>
      </p:sp>
    </p:spTree>
    <p:extLst>
      <p:ext uri="{BB962C8B-B14F-4D97-AF65-F5344CB8AC3E}">
        <p14:creationId xmlns:p14="http://schemas.microsoft.com/office/powerpoint/2010/main" val="2219241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DEBBDC7-4A1B-43E6-8DA6-58148E08E8A6}" type="slidenum">
              <a:rPr lang="en-AU" smtClean="0"/>
              <a:t>3</a:t>
            </a:fld>
            <a:endParaRPr lang="en-AU"/>
          </a:p>
        </p:txBody>
      </p:sp>
      <p:sp>
        <p:nvSpPr>
          <p:cNvPr id="4" name="Oval 3"/>
          <p:cNvSpPr/>
          <p:nvPr/>
        </p:nvSpPr>
        <p:spPr>
          <a:xfrm>
            <a:off x="3513651" y="2336672"/>
            <a:ext cx="37338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gency FB" panose="020B0503020202020204" pitchFamily="34" charset="0"/>
              </a:rPr>
              <a:t>Modern </a:t>
            </a:r>
            <a:r>
              <a:rPr lang="en-US" sz="4400" dirty="0" err="1">
                <a:latin typeface="Agency FB" panose="020B0503020202020204" pitchFamily="34" charset="0"/>
              </a:rPr>
              <a:t>Auth</a:t>
            </a:r>
            <a:endParaRPr lang="en-AU" sz="4400" dirty="0">
              <a:latin typeface="Agency FB" panose="020B0503020202020204" pitchFamily="34" charset="0"/>
            </a:endParaRPr>
          </a:p>
        </p:txBody>
      </p:sp>
      <p:sp>
        <p:nvSpPr>
          <p:cNvPr id="5" name="TextBox 4"/>
          <p:cNvSpPr txBox="1"/>
          <p:nvPr/>
        </p:nvSpPr>
        <p:spPr>
          <a:xfrm>
            <a:off x="608806" y="826354"/>
            <a:ext cx="2847254" cy="1354217"/>
          </a:xfrm>
          <a:prstGeom prst="rect">
            <a:avLst/>
          </a:prstGeom>
          <a:noFill/>
        </p:spPr>
        <p:txBody>
          <a:bodyPr wrap="none" rtlCol="0">
            <a:spAutoFit/>
          </a:bodyPr>
          <a:lstStyle/>
          <a:p>
            <a:r>
              <a:rPr lang="en-US" sz="2800" dirty="0">
                <a:latin typeface="Agency FB" panose="020B0503020202020204" pitchFamily="34" charset="0"/>
              </a:rPr>
              <a:t>Why?</a:t>
            </a:r>
          </a:p>
          <a:p>
            <a:pPr marL="342900" indent="-342900">
              <a:buFont typeface="Arial" panose="020B0604020202020204" pitchFamily="34" charset="0"/>
              <a:buChar char="•"/>
            </a:pPr>
            <a:r>
              <a:rPr lang="en-US" sz="1800" dirty="0"/>
              <a:t>Delegate</a:t>
            </a:r>
            <a:r>
              <a:rPr lang="en-US" sz="1800"/>
              <a:t> responsibility</a:t>
            </a:r>
            <a:endParaRPr lang="en-US" sz="1800" dirty="0"/>
          </a:p>
          <a:p>
            <a:pPr marL="342900" indent="-342900">
              <a:buFont typeface="Arial" panose="020B0604020202020204" pitchFamily="34" charset="0"/>
              <a:buChar char="•"/>
            </a:pPr>
            <a:r>
              <a:rPr lang="en-US" sz="1800"/>
              <a:t>Easier SSO</a:t>
            </a:r>
            <a:endParaRPr lang="en-US" sz="1800" dirty="0"/>
          </a:p>
          <a:p>
            <a:pPr marL="342900" indent="-342900">
              <a:buFont typeface="Arial" panose="020B0604020202020204" pitchFamily="34" charset="0"/>
              <a:buChar char="•"/>
            </a:pPr>
            <a:r>
              <a:rPr lang="en-US" sz="1800"/>
              <a:t>Distributed apps</a:t>
            </a:r>
            <a:endParaRPr lang="en-AU" sz="1800" dirty="0"/>
          </a:p>
        </p:txBody>
      </p:sp>
      <p:sp>
        <p:nvSpPr>
          <p:cNvPr id="6" name="TextBox 5"/>
          <p:cNvSpPr txBox="1"/>
          <p:nvPr/>
        </p:nvSpPr>
        <p:spPr>
          <a:xfrm>
            <a:off x="8009451" y="915194"/>
            <a:ext cx="3114955" cy="1631216"/>
          </a:xfrm>
          <a:prstGeom prst="rect">
            <a:avLst/>
          </a:prstGeom>
          <a:noFill/>
        </p:spPr>
        <p:txBody>
          <a:bodyPr wrap="none" rtlCol="0">
            <a:spAutoFit/>
          </a:bodyPr>
          <a:lstStyle/>
          <a:p>
            <a:r>
              <a:rPr lang="en-US" sz="2800" dirty="0">
                <a:latin typeface="Agency FB" panose="020B0503020202020204" pitchFamily="34" charset="0"/>
              </a:rPr>
              <a:t>What?</a:t>
            </a:r>
          </a:p>
          <a:p>
            <a:pPr marL="342900" indent="-342900">
              <a:buFont typeface="Arial" panose="020B0604020202020204" pitchFamily="34" charset="0"/>
              <a:buChar char="•"/>
            </a:pPr>
            <a:r>
              <a:rPr lang="en-US" sz="1800" dirty="0"/>
              <a:t>Identity vs </a:t>
            </a:r>
            <a:r>
              <a:rPr lang="en-US" sz="1800" dirty="0" err="1"/>
              <a:t>authn</a:t>
            </a:r>
            <a:r>
              <a:rPr lang="en-US" sz="1800" dirty="0"/>
              <a:t> vs </a:t>
            </a:r>
            <a:r>
              <a:rPr lang="en-US" sz="1800" dirty="0" err="1"/>
              <a:t>authz</a:t>
            </a:r>
            <a:endParaRPr lang="en-US" sz="1800" dirty="0"/>
          </a:p>
          <a:p>
            <a:pPr marL="342900" indent="-342900">
              <a:buFont typeface="Arial" panose="020B0604020202020204" pitchFamily="34" charset="0"/>
              <a:buChar char="•"/>
            </a:pPr>
            <a:r>
              <a:rPr lang="en-US" sz="1800" dirty="0"/>
              <a:t>Claims-based </a:t>
            </a:r>
            <a:r>
              <a:rPr lang="en-US" sz="1800" dirty="0" err="1"/>
              <a:t>auth</a:t>
            </a:r>
            <a:endParaRPr lang="en-US" sz="1800" dirty="0"/>
          </a:p>
          <a:p>
            <a:pPr marL="342900" indent="-342900">
              <a:buFont typeface="Arial" panose="020B0604020202020204" pitchFamily="34" charset="0"/>
              <a:buChar char="•"/>
            </a:pPr>
            <a:r>
              <a:rPr lang="en-US" sz="1800" dirty="0"/>
              <a:t>Acronym soup</a:t>
            </a:r>
          </a:p>
          <a:p>
            <a:pPr marL="342900" indent="-342900">
              <a:buFont typeface="Arial" panose="020B0604020202020204" pitchFamily="34" charset="0"/>
              <a:buChar char="•"/>
            </a:pPr>
            <a:r>
              <a:rPr lang="en-US" sz="1800" dirty="0"/>
              <a:t>Tokens vs passwords</a:t>
            </a:r>
            <a:endParaRPr lang="en-AU" sz="1800" dirty="0"/>
          </a:p>
        </p:txBody>
      </p:sp>
      <p:sp>
        <p:nvSpPr>
          <p:cNvPr id="7" name="TextBox 6"/>
          <p:cNvSpPr txBox="1"/>
          <p:nvPr/>
        </p:nvSpPr>
        <p:spPr>
          <a:xfrm>
            <a:off x="7552251" y="4636572"/>
            <a:ext cx="2199641" cy="1077218"/>
          </a:xfrm>
          <a:prstGeom prst="rect">
            <a:avLst/>
          </a:prstGeom>
          <a:noFill/>
        </p:spPr>
        <p:txBody>
          <a:bodyPr wrap="none" rtlCol="0">
            <a:spAutoFit/>
          </a:bodyPr>
          <a:lstStyle/>
          <a:p>
            <a:r>
              <a:rPr lang="en-US" sz="2800" dirty="0">
                <a:latin typeface="Agency FB" panose="020B0503020202020204" pitchFamily="34" charset="0"/>
              </a:rPr>
              <a:t>How (standards)?</a:t>
            </a:r>
          </a:p>
          <a:p>
            <a:pPr marL="342900" indent="-342900">
              <a:buFont typeface="Arial" panose="020B0604020202020204" pitchFamily="34" charset="0"/>
              <a:buChar char="•"/>
            </a:pPr>
            <a:r>
              <a:rPr lang="en-US" sz="1800" dirty="0"/>
              <a:t>Token formats</a:t>
            </a:r>
          </a:p>
          <a:p>
            <a:pPr marL="342900" indent="-342900">
              <a:buFont typeface="Arial" panose="020B0604020202020204" pitchFamily="34" charset="0"/>
              <a:buChar char="•"/>
            </a:pPr>
            <a:r>
              <a:rPr lang="en-US" sz="1800" dirty="0" err="1"/>
              <a:t>Auth</a:t>
            </a:r>
            <a:r>
              <a:rPr lang="en-US" sz="1800" dirty="0"/>
              <a:t> protocols</a:t>
            </a:r>
          </a:p>
        </p:txBody>
      </p:sp>
      <p:sp>
        <p:nvSpPr>
          <p:cNvPr id="8" name="TextBox 7"/>
          <p:cNvSpPr txBox="1"/>
          <p:nvPr/>
        </p:nvSpPr>
        <p:spPr>
          <a:xfrm>
            <a:off x="541851" y="4775072"/>
            <a:ext cx="2800767" cy="800219"/>
          </a:xfrm>
          <a:prstGeom prst="rect">
            <a:avLst/>
          </a:prstGeom>
          <a:noFill/>
        </p:spPr>
        <p:txBody>
          <a:bodyPr wrap="none" rtlCol="0">
            <a:spAutoFit/>
          </a:bodyPr>
          <a:lstStyle/>
          <a:p>
            <a:r>
              <a:rPr lang="en-US" sz="2800" dirty="0">
                <a:latin typeface="Agency FB" panose="020B0503020202020204" pitchFamily="34" charset="0"/>
              </a:rPr>
              <a:t>How (implementation)?</a:t>
            </a:r>
          </a:p>
          <a:p>
            <a:pPr marL="342900" indent="-342900">
              <a:buFont typeface="Arial" panose="020B0604020202020204" pitchFamily="34" charset="0"/>
              <a:buChar char="•"/>
            </a:pPr>
            <a:r>
              <a:rPr lang="en-US" sz="1800" dirty="0"/>
              <a:t>OpenID Connect</a:t>
            </a:r>
            <a:endParaRPr lang="en-AU" sz="1800" dirty="0"/>
          </a:p>
        </p:txBody>
      </p:sp>
      <p:cxnSp>
        <p:nvCxnSpPr>
          <p:cNvPr id="10" name="Straight Connector 9"/>
          <p:cNvCxnSpPr>
            <a:stCxn id="5" idx="3"/>
            <a:endCxn id="4" idx="1"/>
          </p:cNvCxnSpPr>
          <p:nvPr/>
        </p:nvCxnSpPr>
        <p:spPr>
          <a:xfrm>
            <a:off x="3456060" y="1503463"/>
            <a:ext cx="604393" cy="106755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6" idx="1"/>
            <a:endCxn id="4" idx="7"/>
          </p:cNvCxnSpPr>
          <p:nvPr/>
        </p:nvCxnSpPr>
        <p:spPr>
          <a:xfrm flipH="1">
            <a:off x="6700649" y="1730802"/>
            <a:ext cx="1308802" cy="84021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a:stCxn id="8" idx="0"/>
            <a:endCxn id="4" idx="3"/>
          </p:cNvCxnSpPr>
          <p:nvPr/>
        </p:nvCxnSpPr>
        <p:spPr>
          <a:xfrm flipV="1">
            <a:off x="1942235" y="3702528"/>
            <a:ext cx="2118218" cy="1072544"/>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a:stCxn id="7" idx="1"/>
            <a:endCxn id="4" idx="5"/>
          </p:cNvCxnSpPr>
          <p:nvPr/>
        </p:nvCxnSpPr>
        <p:spPr>
          <a:xfrm flipH="1" flipV="1">
            <a:off x="6700649" y="3702528"/>
            <a:ext cx="851602" cy="147265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7822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SAML</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1400" dirty="0"/>
              <a:t>https://sts.cloudready.ms/adfs/ls/?</a:t>
            </a:r>
            <a:r>
              <a:rPr lang="en-US" sz="1400" dirty="0">
                <a:effectLst>
                  <a:glow rad="228600">
                    <a:schemeClr val="accent5">
                      <a:satMod val="175000"/>
                      <a:alpha val="40000"/>
                    </a:schemeClr>
                  </a:glow>
                </a:effectLst>
              </a:rPr>
              <a:t>SAMLRequest=jZFRT4MwFIX%2FCun7KC3OjWaQ4PbgkqlkoA%2B%2BmAKdNCkt9hZ1%2F14GmkwfFl%2Fv%0APfc7p6cr4K3qWNq7Ru%2FFWy%2FAeZ%2Bt0sDGRYx6q5nhIIFp3gpgrmJ5erdj1A9Y%0AZ40zlVHISwGEddLotdHQt8Lmwr7LSjzudzFqnOuAYQyNLP1Kmb62gtdHvwWc%0AD6PSKOEaH8DgE5ni7CEvkLcZokjNT9AzhIM%2FBF4fACvAyNtuYvRSRSIiZXlN%0AwrlY0CriSxKGhNLDFeXhYjkfZAC92GpwXLsY0YCEM0JnQVQESxaEjCyekZd9%0AP%2BxG6lrq18stlJMI2G1RZLMp%2FJOwMAYfBChZnbpko7E9a%2Fcylv9UipJ%2FFbjC%0AZy6TZcfuB%2Bx2kxklq6OXKmU%2B1sOpEzEiCCfTye%2FfT74A%0A</a:t>
            </a:r>
            <a:r>
              <a:rPr lang="en-US" sz="1400" dirty="0"/>
              <a:t>&amp;</a:t>
            </a:r>
            <a:r>
              <a:rPr lang="en-US" sz="1400" dirty="0">
                <a:effectLst>
                  <a:glow rad="228600">
                    <a:schemeClr val="accent3">
                      <a:satMod val="175000"/>
                      <a:alpha val="40000"/>
                    </a:schemeClr>
                  </a:glow>
                </a:effectLst>
              </a:rPr>
              <a:t>RelayState=cookie%3A29002348</a:t>
            </a:r>
            <a:r>
              <a:rPr lang="en-US" sz="1400" dirty="0"/>
              <a:t>&amp;</a:t>
            </a:r>
            <a:r>
              <a:rPr lang="en-US" sz="1400" dirty="0">
                <a:effectLst>
                  <a:glow rad="228600">
                    <a:schemeClr val="accent1">
                      <a:satMod val="175000"/>
                      <a:alpha val="40000"/>
                    </a:schemeClr>
                  </a:glow>
                </a:effectLst>
              </a:rPr>
              <a:t>SigAlg=http%3A%2F%2Fwww.w3.org%2F2000%2F09%2Fxmldsig%23rsa-sha1</a:t>
            </a:r>
            <a:r>
              <a:rPr lang="en-US" sz="1400" dirty="0"/>
              <a:t>&amp;</a:t>
            </a:r>
            <a:r>
              <a:rPr lang="en-US" sz="1400" dirty="0">
                <a:effectLst>
                  <a:glow rad="228600">
                    <a:schemeClr val="accent2">
                      <a:satMod val="175000"/>
                      <a:alpha val="40000"/>
                    </a:schemeClr>
                  </a:glow>
                </a:effectLst>
              </a:rPr>
              <a:t>Signature=M0xoWQfcN3Yp94T2HiqIdJzEkxYqGc6hhopqi8xOI%2B2BtPSLufFDdQIF7z6Xjm6XdLq1MH9Av5xz2QWYs84ZYhlG3fHtZCjjaoI2wZqplRszHla%2BjtZoW20NGDepDsCRT0AKNkhe%2B4Yj3LshrM6EX5O3obx2Mypy8EcsoURkTF3kf1dwKqsGA3ka7ehbRmUQGJUXD0u4iFBog7YgkL4Q9FYMTanZeRo2X4%2FkAeNxT8ormKWJfYnAzg0F4Ku60zDd5N7jYu4XeyOsXDthEFI5H4WYucAprREl2hgSUI21J782kKzrslalIaJ5BKPIO50NPCIb5Sf6Zw4maLpZrFEfrw%3D%3</a:t>
            </a:r>
          </a:p>
          <a:p>
            <a:pPr marL="0" indent="0" fontAlgn="base">
              <a:buNone/>
            </a:pPr>
            <a:endParaRPr lang="en-US" sz="2400" dirty="0">
              <a:effectLst>
                <a:glow rad="228600">
                  <a:schemeClr val="accent2">
                    <a:satMod val="175000"/>
                    <a:alpha val="40000"/>
                  </a:schemeClr>
                </a:glow>
              </a:effectLst>
            </a:endParaRPr>
          </a:p>
          <a:p>
            <a:pPr fontAlgn="base"/>
            <a:r>
              <a:rPr lang="en-US" sz="2400" dirty="0"/>
              <a:t> </a:t>
            </a:r>
            <a:r>
              <a:rPr lang="en-US" sz="2400" dirty="0" err="1">
                <a:effectLst>
                  <a:glow rad="228600">
                    <a:schemeClr val="accent5">
                      <a:satMod val="175000"/>
                      <a:alpha val="40000"/>
                    </a:schemeClr>
                  </a:glow>
                </a:effectLst>
              </a:rPr>
              <a:t>SAMLRequest</a:t>
            </a:r>
            <a:r>
              <a:rPr lang="en-US" sz="2400" dirty="0"/>
              <a:t>: Base64-encoded SAML (XML) </a:t>
            </a:r>
            <a:r>
              <a:rPr lang="en-US" sz="2400" dirty="0" err="1"/>
              <a:t>auth</a:t>
            </a:r>
            <a:r>
              <a:rPr lang="en-US" sz="2400" dirty="0"/>
              <a:t> request</a:t>
            </a:r>
          </a:p>
          <a:p>
            <a:pPr fontAlgn="base"/>
            <a:r>
              <a:rPr lang="en-US" sz="2400" dirty="0"/>
              <a:t> </a:t>
            </a:r>
            <a:r>
              <a:rPr lang="en-US" sz="2400" dirty="0" err="1">
                <a:effectLst>
                  <a:glow rad="228600">
                    <a:schemeClr val="accent3">
                      <a:satMod val="175000"/>
                      <a:alpha val="40000"/>
                    </a:schemeClr>
                  </a:glow>
                </a:effectLst>
              </a:rPr>
              <a:t>RelayState</a:t>
            </a:r>
            <a:r>
              <a:rPr lang="en-US" sz="2400" dirty="0"/>
              <a:t>:  Session data that the application wants sent back to it</a:t>
            </a:r>
          </a:p>
          <a:p>
            <a:pPr fontAlgn="base"/>
            <a:r>
              <a:rPr lang="en-US" sz="2400" dirty="0"/>
              <a:t> </a:t>
            </a:r>
            <a:r>
              <a:rPr lang="en-US" sz="2400" dirty="0" err="1">
                <a:effectLst>
                  <a:glow rad="228600">
                    <a:schemeClr val="accent1">
                      <a:satMod val="175000"/>
                      <a:alpha val="40000"/>
                    </a:schemeClr>
                  </a:glow>
                </a:effectLst>
              </a:rPr>
              <a:t>SigAlg</a:t>
            </a:r>
            <a:r>
              <a:rPr lang="en-US" sz="2400" dirty="0"/>
              <a:t>: Which signature algorithm was used to sign the request</a:t>
            </a:r>
          </a:p>
          <a:p>
            <a:pPr fontAlgn="base"/>
            <a:r>
              <a:rPr lang="en-US" sz="2400" dirty="0"/>
              <a:t> </a:t>
            </a:r>
            <a:r>
              <a:rPr lang="en-US" sz="2400" dirty="0">
                <a:effectLst>
                  <a:glow rad="228600">
                    <a:schemeClr val="accent2">
                      <a:satMod val="175000"/>
                      <a:alpha val="40000"/>
                    </a:schemeClr>
                  </a:glow>
                </a:effectLst>
              </a:rPr>
              <a:t>Signature</a:t>
            </a:r>
            <a:r>
              <a:rPr lang="en-US" sz="2400" dirty="0"/>
              <a:t>: Digital signature of the request</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3738642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OAuth 2.0</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2400" dirty="0"/>
              <a:t>https://sts.cloudready.ms/adfs/oauth2/authorize?</a:t>
            </a:r>
            <a:r>
              <a:rPr lang="en-US" sz="2400" dirty="0">
                <a:effectLst>
                  <a:glow rad="228600">
                    <a:schemeClr val="accent6">
                      <a:satMod val="175000"/>
                      <a:alpha val="40000"/>
                    </a:schemeClr>
                  </a:glow>
                </a:effectLst>
              </a:rPr>
              <a:t>response_type=code</a:t>
            </a:r>
            <a:r>
              <a:rPr lang="en-US" sz="2400" dirty="0"/>
              <a:t>&amp;</a:t>
            </a:r>
            <a:r>
              <a:rPr lang="en-US" sz="2400" dirty="0">
                <a:effectLst>
                  <a:glow rad="228600">
                    <a:schemeClr val="accent5">
                      <a:satMod val="175000"/>
                      <a:alpha val="40000"/>
                    </a:schemeClr>
                  </a:glow>
                </a:effectLst>
              </a:rPr>
              <a:t>client_id=3fb2a37f-4ced-409c-937c-dddd776f4dfd</a:t>
            </a:r>
            <a:r>
              <a:rPr lang="en-US" sz="2400" dirty="0"/>
              <a:t>&amp;</a:t>
            </a:r>
            <a:r>
              <a:rPr lang="en-US" sz="2400" dirty="0">
                <a:effectLst>
                  <a:glow rad="228600">
                    <a:schemeClr val="accent2">
                      <a:satMod val="175000"/>
                      <a:alpha val="40000"/>
                    </a:schemeClr>
                  </a:glow>
                </a:effectLst>
              </a:rPr>
              <a:t>redirect_uri=https://www.davetestapp.com</a:t>
            </a:r>
          </a:p>
          <a:p>
            <a:pPr marL="0" indent="0" fontAlgn="base">
              <a:buNone/>
            </a:pPr>
            <a:endParaRPr lang="en-US" sz="1400" dirty="0"/>
          </a:p>
          <a:p>
            <a:pPr marL="0" indent="0" fontAlgn="base">
              <a:buNone/>
            </a:pPr>
            <a:endParaRPr lang="en-US" sz="1400" dirty="0"/>
          </a:p>
          <a:p>
            <a:pPr fontAlgn="base"/>
            <a:r>
              <a:rPr lang="en-US" sz="2400" dirty="0"/>
              <a:t> </a:t>
            </a:r>
            <a:r>
              <a:rPr lang="en-US" sz="2400" dirty="0" err="1">
                <a:effectLst>
                  <a:glow rad="228600">
                    <a:schemeClr val="accent6">
                      <a:satMod val="175000"/>
                      <a:alpha val="40000"/>
                    </a:schemeClr>
                  </a:glow>
                </a:effectLst>
              </a:rPr>
              <a:t>response_type</a:t>
            </a:r>
            <a:r>
              <a:rPr lang="en-US" sz="2400" dirty="0"/>
              <a:t>: Requested type of OAuth response</a:t>
            </a:r>
          </a:p>
          <a:p>
            <a:pPr fontAlgn="base"/>
            <a:r>
              <a:rPr lang="en-US" sz="2400" dirty="0"/>
              <a:t> </a:t>
            </a:r>
            <a:r>
              <a:rPr lang="en-US" sz="2400" dirty="0" err="1">
                <a:effectLst>
                  <a:glow rad="228600">
                    <a:schemeClr val="accent5">
                      <a:satMod val="175000"/>
                      <a:alpha val="40000"/>
                    </a:schemeClr>
                  </a:glow>
                </a:effectLst>
              </a:rPr>
              <a:t>client_id</a:t>
            </a:r>
            <a:r>
              <a:rPr lang="en-US" sz="2400" dirty="0"/>
              <a:t>:  ID of the application the user is accessing</a:t>
            </a:r>
          </a:p>
          <a:p>
            <a:pPr fontAlgn="base"/>
            <a:r>
              <a:rPr lang="en-US" sz="2400" dirty="0"/>
              <a:t> </a:t>
            </a:r>
            <a:r>
              <a:rPr lang="en-US" sz="2400" dirty="0" err="1">
                <a:effectLst>
                  <a:glow rad="228600">
                    <a:schemeClr val="accent2">
                      <a:satMod val="175000"/>
                      <a:alpha val="40000"/>
                    </a:schemeClr>
                  </a:glow>
                </a:effectLst>
              </a:rPr>
              <a:t>redirect_uri</a:t>
            </a:r>
            <a:r>
              <a:rPr lang="en-US" sz="2400" dirty="0">
                <a:effectLst>
                  <a:glow rad="228600">
                    <a:schemeClr val="accent2">
                      <a:satMod val="175000"/>
                      <a:alpha val="40000"/>
                    </a:schemeClr>
                  </a:glow>
                </a:effectLst>
              </a:rPr>
              <a:t>:</a:t>
            </a:r>
            <a:r>
              <a:rPr lang="en-US" sz="2400" dirty="0"/>
              <a:t> Where to redirect the user back to with the response</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36724980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OpenID Connect</a:t>
            </a:r>
            <a:endParaRPr lang="en-AU" dirty="0"/>
          </a:p>
        </p:txBody>
      </p:sp>
      <p:sp>
        <p:nvSpPr>
          <p:cNvPr id="3" name="Content Placeholder 2"/>
          <p:cNvSpPr>
            <a:spLocks noGrp="1"/>
          </p:cNvSpPr>
          <p:nvPr>
            <p:ph idx="1"/>
          </p:nvPr>
        </p:nvSpPr>
        <p:spPr/>
        <p:txBody>
          <a:bodyPr/>
          <a:lstStyle/>
          <a:p>
            <a:r>
              <a:rPr lang="en-US" dirty="0"/>
              <a:t>Simple</a:t>
            </a:r>
          </a:p>
          <a:p>
            <a:r>
              <a:rPr lang="en-US" dirty="0"/>
              <a:t>Extends OAuth 2</a:t>
            </a:r>
          </a:p>
          <a:p>
            <a:r>
              <a:rPr lang="en-US" dirty="0"/>
              <a:t>Authentication protocol as well as authorization</a:t>
            </a:r>
          </a:p>
          <a:p>
            <a:r>
              <a:rPr lang="en-US" dirty="0"/>
              <a:t>Uses JWT as the token type</a:t>
            </a:r>
          </a:p>
          <a:p>
            <a:r>
              <a:rPr lang="en-US" dirty="0"/>
              <a:t>Supports multiple Relying Party (client) types</a:t>
            </a:r>
          </a:p>
          <a:p>
            <a:r>
              <a:rPr lang="en-US" dirty="0"/>
              <a:t>Optional: Encryption, discovery, dynamic client registration &amp; session management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32</a:t>
            </a:fld>
            <a:endParaRPr lang="en-AU"/>
          </a:p>
        </p:txBody>
      </p:sp>
    </p:spTree>
    <p:extLst>
      <p:ext uri="{BB962C8B-B14F-4D97-AF65-F5344CB8AC3E}">
        <p14:creationId xmlns:p14="http://schemas.microsoft.com/office/powerpoint/2010/main" val="19227088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How (implementation)?</a:t>
            </a:r>
          </a:p>
        </p:txBody>
      </p:sp>
      <p:sp>
        <p:nvSpPr>
          <p:cNvPr id="3" name="Text Placeholder 2"/>
          <p:cNvSpPr>
            <a:spLocks noGrp="1"/>
          </p:cNvSpPr>
          <p:nvPr>
            <p:ph type="body" idx="1"/>
          </p:nvPr>
        </p:nvSpPr>
        <p:spPr/>
        <p:txBody>
          <a:bodyPr/>
          <a:lstStyle/>
          <a:p>
            <a:r>
              <a:rPr lang="en-US" dirty="0"/>
              <a:t>OpenID Connect deep-dive: This is an important protocol – let’s try and understand it a bit more…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33</a:t>
            </a:fld>
            <a:endParaRPr lang="en-AU" dirty="0"/>
          </a:p>
        </p:txBody>
      </p:sp>
    </p:spTree>
    <p:extLst>
      <p:ext uri="{BB962C8B-B14F-4D97-AF65-F5344CB8AC3E}">
        <p14:creationId xmlns:p14="http://schemas.microsoft.com/office/powerpoint/2010/main" val="37010805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34</a:t>
            </a:fld>
            <a:endParaRPr lang="en-AU" dirty="0"/>
          </a:p>
        </p:txBody>
      </p:sp>
      <p:sp>
        <p:nvSpPr>
          <p:cNvPr id="3" name="Title 2"/>
          <p:cNvSpPr>
            <a:spLocks noGrp="1"/>
          </p:cNvSpPr>
          <p:nvPr>
            <p:ph type="title"/>
          </p:nvPr>
        </p:nvSpPr>
        <p:spPr/>
        <p:txBody>
          <a:bodyPr/>
          <a:lstStyle/>
          <a:p>
            <a:r>
              <a:rPr lang="en-US" dirty="0"/>
              <a:t>Fundamentals</a:t>
            </a:r>
            <a:endParaRPr lang="en-AU" dirty="0"/>
          </a:p>
        </p:txBody>
      </p:sp>
      <p:pic>
        <p:nvPicPr>
          <p:cNvPr id="5" name="Picture 4"/>
          <p:cNvPicPr>
            <a:picLocks noChangeAspect="1"/>
          </p:cNvPicPr>
          <p:nvPr/>
        </p:nvPicPr>
        <p:blipFill>
          <a:blip r:embed="rId3"/>
          <a:stretch>
            <a:fillRect/>
          </a:stretch>
        </p:blipFill>
        <p:spPr>
          <a:xfrm>
            <a:off x="5714206" y="2286794"/>
            <a:ext cx="2309829" cy="3048022"/>
          </a:xfrm>
          <a:prstGeom prst="rect">
            <a:avLst/>
          </a:prstGeom>
        </p:spPr>
      </p:pic>
      <p:sp>
        <p:nvSpPr>
          <p:cNvPr id="6" name="TextBox 5"/>
          <p:cNvSpPr txBox="1"/>
          <p:nvPr/>
        </p:nvSpPr>
        <p:spPr>
          <a:xfrm>
            <a:off x="3442527" y="2286794"/>
            <a:ext cx="1887055" cy="523220"/>
          </a:xfrm>
          <a:prstGeom prst="rect">
            <a:avLst/>
          </a:prstGeom>
          <a:noFill/>
        </p:spPr>
        <p:txBody>
          <a:bodyPr wrap="none" rtlCol="0">
            <a:spAutoFit/>
          </a:bodyPr>
          <a:lstStyle/>
          <a:p>
            <a:pPr algn="r"/>
            <a:r>
              <a:rPr lang="en-US" sz="2800" dirty="0">
                <a:latin typeface="Agency FB" panose="020B0503020202020204" pitchFamily="34" charset="0"/>
              </a:rPr>
              <a:t>Relying Parties</a:t>
            </a:r>
            <a:endParaRPr lang="en-AU" sz="2800" dirty="0">
              <a:latin typeface="Agency FB" panose="020B0503020202020204" pitchFamily="34" charset="0"/>
            </a:endParaRPr>
          </a:p>
        </p:txBody>
      </p:sp>
      <p:sp>
        <p:nvSpPr>
          <p:cNvPr id="7" name="TextBox 6"/>
          <p:cNvSpPr txBox="1"/>
          <p:nvPr/>
        </p:nvSpPr>
        <p:spPr>
          <a:xfrm>
            <a:off x="4327384" y="3497095"/>
            <a:ext cx="1002198" cy="523220"/>
          </a:xfrm>
          <a:prstGeom prst="rect">
            <a:avLst/>
          </a:prstGeom>
          <a:noFill/>
        </p:spPr>
        <p:txBody>
          <a:bodyPr wrap="none" rtlCol="0">
            <a:spAutoFit/>
          </a:bodyPr>
          <a:lstStyle/>
          <a:p>
            <a:pPr algn="r"/>
            <a:r>
              <a:rPr lang="en-US" sz="2800" dirty="0">
                <a:latin typeface="Agency FB" panose="020B0503020202020204" pitchFamily="34" charset="0"/>
              </a:rPr>
              <a:t>Scopes</a:t>
            </a:r>
            <a:endParaRPr lang="en-AU" sz="2800" dirty="0">
              <a:latin typeface="Agency FB" panose="020B0503020202020204" pitchFamily="34" charset="0"/>
            </a:endParaRPr>
          </a:p>
        </p:txBody>
      </p:sp>
      <p:sp>
        <p:nvSpPr>
          <p:cNvPr id="8" name="TextBox 7"/>
          <p:cNvSpPr txBox="1"/>
          <p:nvPr/>
        </p:nvSpPr>
        <p:spPr>
          <a:xfrm>
            <a:off x="4365856" y="4707396"/>
            <a:ext cx="963726" cy="523220"/>
          </a:xfrm>
          <a:prstGeom prst="rect">
            <a:avLst/>
          </a:prstGeom>
          <a:noFill/>
        </p:spPr>
        <p:txBody>
          <a:bodyPr wrap="none" rtlCol="0">
            <a:spAutoFit/>
          </a:bodyPr>
          <a:lstStyle/>
          <a:p>
            <a:pPr algn="r"/>
            <a:r>
              <a:rPr lang="en-US" sz="2800" dirty="0">
                <a:latin typeface="Agency FB" panose="020B0503020202020204" pitchFamily="34" charset="0"/>
              </a:rPr>
              <a:t>Tokens</a:t>
            </a:r>
            <a:endParaRPr lang="en-AU" sz="2800" dirty="0">
              <a:latin typeface="Agency FB" panose="020B0503020202020204" pitchFamily="34" charset="0"/>
            </a:endParaRPr>
          </a:p>
        </p:txBody>
      </p:sp>
    </p:spTree>
    <p:extLst>
      <p:ext uri="{BB962C8B-B14F-4D97-AF65-F5344CB8AC3E}">
        <p14:creationId xmlns:p14="http://schemas.microsoft.com/office/powerpoint/2010/main" val="30730124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Relying Parties</a:t>
            </a:r>
            <a:endParaRPr lang="en-AU" dirty="0"/>
          </a:p>
        </p:txBody>
      </p:sp>
      <p:sp>
        <p:nvSpPr>
          <p:cNvPr id="3" name="Content Placeholder 2"/>
          <p:cNvSpPr>
            <a:spLocks noGrp="1"/>
          </p:cNvSpPr>
          <p:nvPr>
            <p:ph idx="1"/>
          </p:nvPr>
        </p:nvSpPr>
        <p:spPr/>
        <p:txBody>
          <a:bodyPr/>
          <a:lstStyle/>
          <a:p>
            <a:r>
              <a:rPr lang="en-US" dirty="0"/>
              <a:t>OAuth2: Client, OIDC: Relying Party</a:t>
            </a:r>
          </a:p>
          <a:p>
            <a:r>
              <a:rPr lang="en-US" dirty="0"/>
              <a:t>Registration</a:t>
            </a:r>
          </a:p>
          <a:p>
            <a:r>
              <a:rPr lang="en-US" dirty="0"/>
              <a:t>Construct request, deal with response</a:t>
            </a:r>
          </a:p>
          <a:p>
            <a:pPr lvl="1"/>
            <a:r>
              <a:rPr lang="en-US" dirty="0"/>
              <a:t>Should verify signature, timestamp &amp; lifetime</a:t>
            </a:r>
          </a:p>
          <a:p>
            <a:r>
              <a:rPr lang="en-US" dirty="0"/>
              <a:t>Identified by a client id</a:t>
            </a:r>
          </a:p>
          <a:p>
            <a:r>
              <a:rPr lang="en-US" dirty="0"/>
              <a:t>Confidential vs public </a:t>
            </a:r>
            <a:r>
              <a:rPr lang="en-US" dirty="0" smtClean="0"/>
              <a:t>relying parties</a:t>
            </a:r>
            <a:endParaRPr lang="en-US" dirty="0"/>
          </a:p>
        </p:txBody>
      </p:sp>
      <p:sp>
        <p:nvSpPr>
          <p:cNvPr id="4" name="Slide Number Placeholder 3"/>
          <p:cNvSpPr>
            <a:spLocks noGrp="1"/>
          </p:cNvSpPr>
          <p:nvPr>
            <p:ph type="sldNum" sz="quarter" idx="12"/>
          </p:nvPr>
        </p:nvSpPr>
        <p:spPr/>
        <p:txBody>
          <a:bodyPr/>
          <a:lstStyle/>
          <a:p>
            <a:fld id="{1DEBBDC7-4A1B-43E6-8DA6-58148E08E8A6}" type="slidenum">
              <a:rPr lang="en-AU" smtClean="0"/>
              <a:t>35</a:t>
            </a:fld>
            <a:endParaRPr lang="en-AU"/>
          </a:p>
        </p:txBody>
      </p:sp>
      <p:pic>
        <p:nvPicPr>
          <p:cNvPr id="5" name="Picture 4"/>
          <p:cNvPicPr>
            <a:picLocks noChangeAspect="1"/>
          </p:cNvPicPr>
          <p:nvPr/>
        </p:nvPicPr>
        <p:blipFill>
          <a:blip r:embed="rId3"/>
          <a:stretch>
            <a:fillRect/>
          </a:stretch>
        </p:blipFill>
        <p:spPr>
          <a:xfrm>
            <a:off x="9295606" y="359644"/>
            <a:ext cx="2043083" cy="1873891"/>
          </a:xfrm>
          <a:prstGeom prst="rect">
            <a:avLst/>
          </a:prstGeom>
        </p:spPr>
      </p:pic>
    </p:spTree>
    <p:extLst>
      <p:ext uri="{BB962C8B-B14F-4D97-AF65-F5344CB8AC3E}">
        <p14:creationId xmlns:p14="http://schemas.microsoft.com/office/powerpoint/2010/main" val="9627580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a:t>
            </a:r>
            <a:endParaRPr lang="en-AU" dirty="0"/>
          </a:p>
        </p:txBody>
      </p:sp>
      <p:sp>
        <p:nvSpPr>
          <p:cNvPr id="3" name="Content Placeholder 2"/>
          <p:cNvSpPr>
            <a:spLocks noGrp="1"/>
          </p:cNvSpPr>
          <p:nvPr>
            <p:ph idx="1"/>
          </p:nvPr>
        </p:nvSpPr>
        <p:spPr/>
        <p:txBody>
          <a:bodyPr/>
          <a:lstStyle/>
          <a:p>
            <a:r>
              <a:rPr lang="en-AU" dirty="0"/>
              <a:t>Relying parties need to know metadata</a:t>
            </a:r>
          </a:p>
          <a:p>
            <a:r>
              <a:rPr lang="en-AU" dirty="0"/>
              <a:t>Discovery (</a:t>
            </a:r>
            <a:r>
              <a:rPr lang="en-AU" sz="3200" dirty="0">
                <a:latin typeface="Consolas" panose="020B0609020204030204" pitchFamily="49" charset="0"/>
                <a:cs typeface="Consolas" panose="020B0609020204030204" pitchFamily="49" charset="0"/>
              </a:rPr>
              <a:t>.well-known/</a:t>
            </a:r>
            <a:r>
              <a:rPr lang="en-AU" sz="3200" dirty="0" err="1">
                <a:latin typeface="Consolas" panose="020B0609020204030204" pitchFamily="49" charset="0"/>
                <a:cs typeface="Consolas" panose="020B0609020204030204" pitchFamily="49" charset="0"/>
              </a:rPr>
              <a:t>openid</a:t>
            </a:r>
            <a:r>
              <a:rPr lang="en-AU" sz="3200" dirty="0">
                <a:latin typeface="Consolas" panose="020B0609020204030204" pitchFamily="49" charset="0"/>
                <a:cs typeface="Consolas" panose="020B0609020204030204" pitchFamily="49" charset="0"/>
              </a:rPr>
              <a:t>-configuration</a:t>
            </a:r>
            <a:r>
              <a:rPr lang="en-AU" dirty="0"/>
              <a:t>)</a:t>
            </a:r>
          </a:p>
          <a:p>
            <a:pPr lvl="1"/>
            <a:r>
              <a:rPr lang="en-AU" sz="3200" dirty="0"/>
              <a:t>Issuer</a:t>
            </a:r>
          </a:p>
          <a:p>
            <a:pPr lvl="1"/>
            <a:r>
              <a:rPr lang="en-AU" sz="3200" dirty="0"/>
              <a:t>Endpoints</a:t>
            </a:r>
          </a:p>
          <a:p>
            <a:pPr lvl="1"/>
            <a:r>
              <a:rPr lang="en-AU" sz="3200" dirty="0"/>
              <a:t>Signing certificate public key</a:t>
            </a:r>
          </a:p>
          <a:p>
            <a:pPr lvl="1"/>
            <a:r>
              <a:rPr lang="en-AU" sz="3200" dirty="0"/>
              <a:t>Supported scopes, claim types, token types, etc.</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36</a:t>
            </a:fld>
            <a:endParaRPr lang="en-AU"/>
          </a:p>
        </p:txBody>
      </p:sp>
    </p:spTree>
    <p:extLst>
      <p:ext uri="{BB962C8B-B14F-4D97-AF65-F5344CB8AC3E}">
        <p14:creationId xmlns:p14="http://schemas.microsoft.com/office/powerpoint/2010/main" val="17928392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Scopes</a:t>
            </a:r>
            <a:endParaRPr lang="en-AU" dirty="0"/>
          </a:p>
        </p:txBody>
      </p:sp>
      <p:sp>
        <p:nvSpPr>
          <p:cNvPr id="3" name="Content Placeholder 2"/>
          <p:cNvSpPr>
            <a:spLocks noGrp="1"/>
          </p:cNvSpPr>
          <p:nvPr>
            <p:ph idx="1"/>
          </p:nvPr>
        </p:nvSpPr>
        <p:spPr/>
        <p:txBody>
          <a:bodyPr/>
          <a:lstStyle/>
          <a:p>
            <a:r>
              <a:rPr lang="en-US" dirty="0"/>
              <a:t>Tailor authorization</a:t>
            </a:r>
          </a:p>
          <a:p>
            <a:r>
              <a:rPr lang="en-US" dirty="0"/>
              <a:t>Required vs optional</a:t>
            </a:r>
          </a:p>
          <a:p>
            <a:r>
              <a:rPr lang="en-US" dirty="0"/>
              <a:t>Consent</a:t>
            </a:r>
          </a:p>
          <a:p>
            <a:r>
              <a:rPr lang="en-US" dirty="0"/>
              <a:t>Standard vs custom</a:t>
            </a:r>
          </a:p>
        </p:txBody>
      </p:sp>
      <p:sp>
        <p:nvSpPr>
          <p:cNvPr id="4" name="Slide Number Placeholder 3"/>
          <p:cNvSpPr>
            <a:spLocks noGrp="1"/>
          </p:cNvSpPr>
          <p:nvPr>
            <p:ph type="sldNum" sz="quarter" idx="12"/>
          </p:nvPr>
        </p:nvSpPr>
        <p:spPr/>
        <p:txBody>
          <a:bodyPr/>
          <a:lstStyle/>
          <a:p>
            <a:fld id="{1DEBBDC7-4A1B-43E6-8DA6-58148E08E8A6}" type="slidenum">
              <a:rPr lang="en-AU" smtClean="0"/>
              <a:t>37</a:t>
            </a:fld>
            <a:endParaRPr lang="en-AU"/>
          </a:p>
        </p:txBody>
      </p:sp>
    </p:spTree>
    <p:extLst>
      <p:ext uri="{BB962C8B-B14F-4D97-AF65-F5344CB8AC3E}">
        <p14:creationId xmlns:p14="http://schemas.microsoft.com/office/powerpoint/2010/main" val="38192129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scopes</a:t>
            </a:r>
            <a:endParaRPr lang="en-AU" dirty="0"/>
          </a:p>
        </p:txBody>
      </p:sp>
      <p:sp>
        <p:nvSpPr>
          <p:cNvPr id="3" name="Content Placeholder 2"/>
          <p:cNvSpPr>
            <a:spLocks noGrp="1"/>
          </p:cNvSpPr>
          <p:nvPr>
            <p:ph idx="1"/>
          </p:nvPr>
        </p:nvSpPr>
        <p:spPr/>
        <p:txBody>
          <a:bodyPr/>
          <a:lstStyle/>
          <a:p>
            <a:r>
              <a:rPr lang="en-US" b="1" dirty="0" err="1"/>
              <a:t>openid</a:t>
            </a:r>
            <a:endParaRPr lang="en-US" b="1" dirty="0"/>
          </a:p>
          <a:p>
            <a:r>
              <a:rPr lang="en-US" dirty="0"/>
              <a:t>profile</a:t>
            </a:r>
          </a:p>
          <a:p>
            <a:r>
              <a:rPr lang="en-US" dirty="0"/>
              <a:t>email</a:t>
            </a:r>
          </a:p>
          <a:p>
            <a:r>
              <a:rPr lang="en-US" dirty="0"/>
              <a:t>address</a:t>
            </a:r>
          </a:p>
          <a:p>
            <a:r>
              <a:rPr lang="en-US" dirty="0"/>
              <a:t>phone</a:t>
            </a:r>
          </a:p>
          <a:p>
            <a:r>
              <a:rPr lang="en-US" i="1" dirty="0" err="1"/>
              <a:t>offline_access</a:t>
            </a:r>
            <a:endParaRPr lang="en-AU" i="1" dirty="0"/>
          </a:p>
        </p:txBody>
      </p:sp>
      <p:sp>
        <p:nvSpPr>
          <p:cNvPr id="4" name="Slide Number Placeholder 3"/>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21069378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OpenID Connect Tokens</a:t>
            </a:r>
            <a:endParaRPr lang="en-AU" dirty="0"/>
          </a:p>
        </p:txBody>
      </p:sp>
      <p:sp>
        <p:nvSpPr>
          <p:cNvPr id="3" name="Content Placeholder 2"/>
          <p:cNvSpPr>
            <a:spLocks noGrp="1"/>
          </p:cNvSpPr>
          <p:nvPr>
            <p:ph idx="1"/>
          </p:nvPr>
        </p:nvSpPr>
        <p:spPr/>
        <p:txBody>
          <a:bodyPr/>
          <a:lstStyle/>
          <a:p>
            <a:r>
              <a:rPr lang="en-US" sz="2800" dirty="0" err="1">
                <a:solidFill>
                  <a:schemeClr val="accent3"/>
                </a:solidFill>
                <a:latin typeface="Consolas" panose="020B0609020204030204" pitchFamily="49" charset="0"/>
                <a:cs typeface="Consolas" panose="020B0609020204030204" pitchFamily="49" charset="0"/>
              </a:rPr>
              <a:t>id_token</a:t>
            </a:r>
            <a:r>
              <a:rPr lang="en-US" sz="2800" dirty="0"/>
              <a:t>: Contains user identity (authentication) {</a:t>
            </a:r>
            <a:r>
              <a:rPr lang="en-US" sz="2800" i="1" dirty="0"/>
              <a:t>JWT</a:t>
            </a:r>
            <a:r>
              <a:rPr lang="en-US" sz="2800" dirty="0"/>
              <a:t>}</a:t>
            </a:r>
          </a:p>
          <a:p>
            <a:r>
              <a:rPr lang="en-US" sz="2800" dirty="0" err="1">
                <a:solidFill>
                  <a:schemeClr val="accent3"/>
                </a:solidFill>
                <a:latin typeface="Consolas" panose="020B0609020204030204" pitchFamily="49" charset="0"/>
                <a:cs typeface="Consolas" panose="020B0609020204030204" pitchFamily="49" charset="0"/>
              </a:rPr>
              <a:t>access_token</a:t>
            </a:r>
            <a:r>
              <a:rPr lang="en-US" sz="2800" dirty="0"/>
              <a:t>: Represents a level of access to something on behalf of a user or client (authorization) {</a:t>
            </a:r>
            <a:r>
              <a:rPr lang="en-US" sz="2800" i="1" dirty="0"/>
              <a:t>JWT </a:t>
            </a:r>
            <a:r>
              <a:rPr lang="en-US" sz="2800" dirty="0"/>
              <a:t>or</a:t>
            </a:r>
            <a:r>
              <a:rPr lang="en-US" sz="2800" i="1" dirty="0"/>
              <a:t> reference</a:t>
            </a:r>
            <a:r>
              <a:rPr lang="en-US" sz="2800" dirty="0"/>
              <a:t>}</a:t>
            </a:r>
          </a:p>
          <a:p>
            <a:r>
              <a:rPr lang="en-US" sz="2800" dirty="0" err="1">
                <a:solidFill>
                  <a:schemeClr val="accent1"/>
                </a:solidFill>
                <a:latin typeface="Consolas" panose="020B0609020204030204" pitchFamily="49" charset="0"/>
                <a:cs typeface="Consolas" panose="020B0609020204030204" pitchFamily="49" charset="0"/>
              </a:rPr>
              <a:t>refresh_token</a:t>
            </a:r>
            <a:r>
              <a:rPr lang="en-US" sz="2800" dirty="0"/>
              <a:t>: Used to obtain a new access token when the current access token becomes invalid or expires {</a:t>
            </a:r>
            <a:r>
              <a:rPr lang="en-US" sz="2800" i="1" dirty="0"/>
              <a:t>reference</a:t>
            </a:r>
            <a:r>
              <a:rPr lang="en-US" sz="2800" dirty="0"/>
              <a:t>}</a:t>
            </a:r>
          </a:p>
          <a:p>
            <a:r>
              <a:rPr lang="en-US" sz="2800" dirty="0">
                <a:solidFill>
                  <a:schemeClr val="accent1"/>
                </a:solidFill>
                <a:latin typeface="Consolas" panose="020B0609020204030204" pitchFamily="49" charset="0"/>
                <a:cs typeface="Consolas" panose="020B0609020204030204" pitchFamily="49" charset="0"/>
              </a:rPr>
              <a:t>code</a:t>
            </a:r>
            <a:r>
              <a:rPr lang="en-US" sz="2800" dirty="0"/>
              <a:t>: Authorization code; a short-lived code that is exchanged for other tokens in some interactions {</a:t>
            </a:r>
            <a:r>
              <a:rPr lang="en-US" sz="2800" i="1" dirty="0"/>
              <a:t>reference</a:t>
            </a:r>
            <a:r>
              <a:rPr lang="en-US" sz="2800" dirty="0"/>
              <a:t>}</a:t>
            </a:r>
          </a:p>
        </p:txBody>
      </p:sp>
      <p:sp>
        <p:nvSpPr>
          <p:cNvPr id="4" name="Slide Number Placeholder 3"/>
          <p:cNvSpPr>
            <a:spLocks noGrp="1"/>
          </p:cNvSpPr>
          <p:nvPr>
            <p:ph type="sldNum" sz="quarter" idx="12"/>
          </p:nvPr>
        </p:nvSpPr>
        <p:spPr/>
        <p:txBody>
          <a:bodyPr/>
          <a:lstStyle/>
          <a:p>
            <a:fld id="{1DEBBDC7-4A1B-43E6-8DA6-58148E08E8A6}" type="slidenum">
              <a:rPr lang="en-AU" smtClean="0"/>
              <a:t>39</a:t>
            </a:fld>
            <a:endParaRPr lang="en-AU"/>
          </a:p>
        </p:txBody>
      </p:sp>
    </p:spTree>
    <p:extLst>
      <p:ext uri="{BB962C8B-B14F-4D97-AF65-F5344CB8AC3E}">
        <p14:creationId xmlns:p14="http://schemas.microsoft.com/office/powerpoint/2010/main" val="14719444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a:t>
            </a:fld>
            <a:endParaRPr lang="en-AU" dirty="0"/>
          </a:p>
        </p:txBody>
      </p:sp>
    </p:spTree>
    <p:extLst>
      <p:ext uri="{BB962C8B-B14F-4D97-AF65-F5344CB8AC3E}">
        <p14:creationId xmlns:p14="http://schemas.microsoft.com/office/powerpoint/2010/main" val="3480790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OpenID Connect JWT</a:t>
            </a:r>
            <a:endParaRPr lang="en-AU" dirty="0"/>
          </a:p>
        </p:txBody>
      </p:sp>
      <p:sp>
        <p:nvSpPr>
          <p:cNvPr id="3" name="Content Placeholder 2"/>
          <p:cNvSpPr>
            <a:spLocks noGrp="1"/>
          </p:cNvSpPr>
          <p:nvPr>
            <p:ph idx="1"/>
          </p:nvPr>
        </p:nvSpPr>
        <p:spPr>
          <a:xfrm>
            <a:off x="999486" y="1448594"/>
            <a:ext cx="10048720" cy="4527011"/>
          </a:xfrm>
        </p:spPr>
        <p:txBody>
          <a:bodyPr/>
          <a:lstStyle/>
          <a:p>
            <a:pPr marL="0" indent="0">
              <a:buNone/>
            </a:pP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"sub" : </a:t>
            </a:r>
            <a:r>
              <a:rPr lang="en-AU" sz="2000" dirty="0">
                <a:solidFill>
                  <a:srgbClr val="DD1144"/>
                </a:solidFill>
                <a:latin typeface="Consolas" panose="020B0609020204030204" pitchFamily="49" charset="0"/>
                <a:cs typeface="Consolas" panose="020B0609020204030204" pitchFamily="49" charset="0"/>
              </a:rPr>
              <a:t>"</a:t>
            </a:r>
            <a:r>
              <a:rPr lang="en-AU" sz="2000" dirty="0" err="1">
                <a:solidFill>
                  <a:srgbClr val="DD1144"/>
                </a:solidFill>
                <a:latin typeface="Consolas" panose="020B0609020204030204" pitchFamily="49" charset="0"/>
                <a:cs typeface="Consolas" panose="020B0609020204030204" pitchFamily="49" charset="0"/>
              </a:rPr>
              <a:t>alice</a:t>
            </a:r>
            <a:r>
              <a:rPr lang="en-AU" sz="2000" dirty="0">
                <a:solidFill>
                  <a:srgbClr val="DD1144"/>
                </a:solidFill>
                <a:latin typeface="Consolas" panose="020B0609020204030204" pitchFamily="49" charset="0"/>
                <a:cs typeface="Consolas" panose="020B0609020204030204" pitchFamily="49" charset="0"/>
              </a:rPr>
              <a:t>"</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iss</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"https://openid.c2id.com"</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aud</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"client-12345"</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iat</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008080"/>
                </a:solidFill>
                <a:latin typeface="Consolas" panose="020B0609020204030204" pitchFamily="49" charset="0"/>
                <a:cs typeface="Consolas" panose="020B0609020204030204" pitchFamily="49" charset="0"/>
              </a:rPr>
              <a:t>1311280970</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exp</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008080"/>
                </a:solidFill>
                <a:latin typeface="Consolas" panose="020B0609020204030204" pitchFamily="49" charset="0"/>
                <a:cs typeface="Consolas" panose="020B0609020204030204" pitchFamily="49" charset="0"/>
              </a:rPr>
              <a:t>1311281970</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amr</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"password"</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"nonce" : </a:t>
            </a:r>
            <a:r>
              <a:rPr lang="en-AU" sz="2000" dirty="0">
                <a:solidFill>
                  <a:srgbClr val="DD1144"/>
                </a:solidFill>
                <a:latin typeface="Consolas" panose="020B0609020204030204" pitchFamily="49" charset="0"/>
                <a:cs typeface="Consolas" panose="020B0609020204030204" pitchFamily="49" charset="0"/>
              </a:rPr>
              <a:t>"n-0S6_WzA2Mj"</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auth_time</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008080"/>
                </a:solidFill>
                <a:latin typeface="Consolas" panose="020B0609020204030204" pitchFamily="49" charset="0"/>
                <a:cs typeface="Consolas" panose="020B0609020204030204" pitchFamily="49" charset="0"/>
              </a:rPr>
              <a:t>1311280969</a:t>
            </a:r>
            <a:r>
              <a:rPr lang="en-AU" sz="2000" dirty="0">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acr</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"c2id.loa.hisec"</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US" sz="2000" dirty="0">
                <a:solidFill>
                  <a:srgbClr val="333333"/>
                </a:solidFill>
                <a:latin typeface="Consolas" panose="020B0609020204030204" pitchFamily="49" charset="0"/>
                <a:cs typeface="Consolas" panose="020B0609020204030204" pitchFamily="49" charset="0"/>
              </a:rPr>
              <a:t>  ...</a:t>
            </a:r>
            <a:endParaRPr lang="en-AU" sz="2000" dirty="0">
              <a:solidFill>
                <a:srgbClr val="008080"/>
              </a:solidFill>
              <a:latin typeface="Consolas" panose="020B0609020204030204" pitchFamily="49" charset="0"/>
              <a:cs typeface="Consolas" panose="020B0609020204030204" pitchFamily="49" charset="0"/>
            </a:endParaRPr>
          </a:p>
          <a:p>
            <a:pPr marL="0" indent="0">
              <a:buNone/>
            </a:pPr>
            <a:r>
              <a:rPr lang="en-AU" sz="2000" dirty="0">
                <a:solidFill>
                  <a:srgbClr val="333333"/>
                </a:solidFill>
                <a:latin typeface="Consolas" panose="020B0609020204030204" pitchFamily="49" charset="0"/>
                <a:cs typeface="Consolas" panose="020B0609020204030204" pitchFamily="49" charset="0"/>
              </a:rPr>
              <a:t>}</a:t>
            </a:r>
            <a:endParaRPr lang="en-AU" sz="20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40</a:t>
            </a:fld>
            <a:endParaRPr lang="en-AU"/>
          </a:p>
        </p:txBody>
      </p:sp>
      <p:grpSp>
        <p:nvGrpSpPr>
          <p:cNvPr id="5" name="Group 4"/>
          <p:cNvGrpSpPr/>
          <p:nvPr/>
        </p:nvGrpSpPr>
        <p:grpSpPr>
          <a:xfrm>
            <a:off x="3632357" y="1905794"/>
            <a:ext cx="2615249" cy="415498"/>
            <a:chOff x="3123406" y="1694577"/>
            <a:chExt cx="2615249" cy="415498"/>
          </a:xfrm>
        </p:grpSpPr>
        <p:cxnSp>
          <p:nvCxnSpPr>
            <p:cNvPr id="6" name="Straight Arrow Connector 5"/>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8" name="Group 7"/>
          <p:cNvGrpSpPr/>
          <p:nvPr/>
        </p:nvGrpSpPr>
        <p:grpSpPr>
          <a:xfrm>
            <a:off x="6146957" y="2321292"/>
            <a:ext cx="2615249" cy="415498"/>
            <a:chOff x="3123406" y="1694577"/>
            <a:chExt cx="2615249" cy="415498"/>
          </a:xfrm>
        </p:grpSpPr>
        <p:cxnSp>
          <p:nvCxnSpPr>
            <p:cNvPr id="9" name="Straight Arrow Connector 8"/>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11" name="Group 10"/>
          <p:cNvGrpSpPr/>
          <p:nvPr/>
        </p:nvGrpSpPr>
        <p:grpSpPr>
          <a:xfrm>
            <a:off x="4546757" y="2775550"/>
            <a:ext cx="2615249" cy="415498"/>
            <a:chOff x="3123406" y="1694577"/>
            <a:chExt cx="2615249" cy="415498"/>
          </a:xfrm>
        </p:grpSpPr>
        <p:cxnSp>
          <p:nvCxnSpPr>
            <p:cNvPr id="12" name="Straight Arrow Connector 11"/>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14" name="Group 13"/>
          <p:cNvGrpSpPr/>
          <p:nvPr/>
        </p:nvGrpSpPr>
        <p:grpSpPr>
          <a:xfrm>
            <a:off x="4165757" y="3268426"/>
            <a:ext cx="2615249" cy="415498"/>
            <a:chOff x="3123406" y="1694577"/>
            <a:chExt cx="2615249" cy="415498"/>
          </a:xfrm>
        </p:grpSpPr>
        <p:cxnSp>
          <p:nvCxnSpPr>
            <p:cNvPr id="15" name="Straight Arrow Connector 14"/>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17" name="Group 16"/>
          <p:cNvGrpSpPr/>
          <p:nvPr/>
        </p:nvGrpSpPr>
        <p:grpSpPr>
          <a:xfrm>
            <a:off x="4165757" y="3690160"/>
            <a:ext cx="2615249" cy="415498"/>
            <a:chOff x="3123406" y="1694577"/>
            <a:chExt cx="2615249" cy="415498"/>
          </a:xfrm>
        </p:grpSpPr>
        <p:cxnSp>
          <p:nvCxnSpPr>
            <p:cNvPr id="18" name="Straight Arrow Connector 17"/>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20" name="Group 19"/>
          <p:cNvGrpSpPr/>
          <p:nvPr/>
        </p:nvGrpSpPr>
        <p:grpSpPr>
          <a:xfrm>
            <a:off x="4318157" y="4141650"/>
            <a:ext cx="2586203" cy="415498"/>
            <a:chOff x="3123406" y="1694577"/>
            <a:chExt cx="2586203" cy="415498"/>
          </a:xfrm>
        </p:grpSpPr>
        <p:cxnSp>
          <p:nvCxnSpPr>
            <p:cNvPr id="21" name="Straight Arrow Connector 20"/>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494212" y="1694577"/>
              <a:ext cx="1215397" cy="415498"/>
            </a:xfrm>
            <a:prstGeom prst="rect">
              <a:avLst/>
            </a:prstGeom>
            <a:noFill/>
          </p:spPr>
          <p:txBody>
            <a:bodyPr wrap="none" rtlCol="0">
              <a:spAutoFit/>
            </a:bodyPr>
            <a:lstStyle/>
            <a:p>
              <a:r>
                <a:rPr lang="en-AU" dirty="0"/>
                <a:t>Optional</a:t>
              </a:r>
            </a:p>
          </p:txBody>
        </p:sp>
      </p:grpSp>
      <p:grpSp>
        <p:nvGrpSpPr>
          <p:cNvPr id="23" name="Group 22"/>
          <p:cNvGrpSpPr/>
          <p:nvPr/>
        </p:nvGrpSpPr>
        <p:grpSpPr>
          <a:xfrm>
            <a:off x="4899016" y="4599592"/>
            <a:ext cx="2586203" cy="415498"/>
            <a:chOff x="3123406" y="1694577"/>
            <a:chExt cx="2586203" cy="415498"/>
          </a:xfrm>
        </p:grpSpPr>
        <p:cxnSp>
          <p:nvCxnSpPr>
            <p:cNvPr id="24" name="Straight Arrow Connector 2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94212" y="1694577"/>
              <a:ext cx="1215397" cy="415498"/>
            </a:xfrm>
            <a:prstGeom prst="rect">
              <a:avLst/>
            </a:prstGeom>
            <a:noFill/>
          </p:spPr>
          <p:txBody>
            <a:bodyPr wrap="none" rtlCol="0">
              <a:spAutoFit/>
            </a:bodyPr>
            <a:lstStyle/>
            <a:p>
              <a:r>
                <a:rPr lang="en-AU" dirty="0"/>
                <a:t>Optional</a:t>
              </a:r>
            </a:p>
          </p:txBody>
        </p:sp>
      </p:grpSp>
      <p:grpSp>
        <p:nvGrpSpPr>
          <p:cNvPr id="26" name="Group 25"/>
          <p:cNvGrpSpPr/>
          <p:nvPr/>
        </p:nvGrpSpPr>
        <p:grpSpPr>
          <a:xfrm>
            <a:off x="4898222" y="5092468"/>
            <a:ext cx="2586203" cy="415498"/>
            <a:chOff x="3123406" y="1694577"/>
            <a:chExt cx="2586203" cy="415498"/>
          </a:xfrm>
        </p:grpSpPr>
        <p:cxnSp>
          <p:nvCxnSpPr>
            <p:cNvPr id="27" name="Straight Arrow Connector 26"/>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494212" y="1694577"/>
              <a:ext cx="1215397" cy="415498"/>
            </a:xfrm>
            <a:prstGeom prst="rect">
              <a:avLst/>
            </a:prstGeom>
            <a:noFill/>
          </p:spPr>
          <p:txBody>
            <a:bodyPr wrap="none" rtlCol="0">
              <a:spAutoFit/>
            </a:bodyPr>
            <a:lstStyle/>
            <a:p>
              <a:r>
                <a:rPr lang="en-AU" dirty="0"/>
                <a:t>Optional</a:t>
              </a:r>
            </a:p>
          </p:txBody>
        </p:sp>
      </p:grpSp>
      <p:grpSp>
        <p:nvGrpSpPr>
          <p:cNvPr id="29" name="Group 28"/>
          <p:cNvGrpSpPr/>
          <p:nvPr/>
        </p:nvGrpSpPr>
        <p:grpSpPr>
          <a:xfrm>
            <a:off x="4898222" y="5511434"/>
            <a:ext cx="2586203" cy="415498"/>
            <a:chOff x="3123406" y="1694577"/>
            <a:chExt cx="2586203" cy="415498"/>
          </a:xfrm>
        </p:grpSpPr>
        <p:cxnSp>
          <p:nvCxnSpPr>
            <p:cNvPr id="30" name="Straight Arrow Connector 29"/>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94212" y="1694577"/>
              <a:ext cx="1215397" cy="415498"/>
            </a:xfrm>
            <a:prstGeom prst="rect">
              <a:avLst/>
            </a:prstGeom>
            <a:noFill/>
          </p:spPr>
          <p:txBody>
            <a:bodyPr wrap="none" rtlCol="0">
              <a:spAutoFit/>
            </a:bodyPr>
            <a:lstStyle/>
            <a:p>
              <a:r>
                <a:rPr lang="en-AU" dirty="0"/>
                <a:t>Optional</a:t>
              </a:r>
            </a:p>
          </p:txBody>
        </p:sp>
      </p:grpSp>
      <p:grpSp>
        <p:nvGrpSpPr>
          <p:cNvPr id="32" name="Group 31"/>
          <p:cNvGrpSpPr/>
          <p:nvPr/>
        </p:nvGrpSpPr>
        <p:grpSpPr>
          <a:xfrm>
            <a:off x="1828006" y="5959476"/>
            <a:ext cx="2467068" cy="415498"/>
            <a:chOff x="3123406" y="1694577"/>
            <a:chExt cx="2467068" cy="415498"/>
          </a:xfrm>
        </p:grpSpPr>
        <p:cxnSp>
          <p:nvCxnSpPr>
            <p:cNvPr id="33" name="Straight Arrow Connector 32"/>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494212" y="1694577"/>
              <a:ext cx="1096262" cy="415498"/>
            </a:xfrm>
            <a:prstGeom prst="rect">
              <a:avLst/>
            </a:prstGeom>
            <a:noFill/>
          </p:spPr>
          <p:txBody>
            <a:bodyPr wrap="none" rtlCol="0">
              <a:spAutoFit/>
            </a:bodyPr>
            <a:lstStyle/>
            <a:p>
              <a:r>
                <a:rPr lang="en-AU" dirty="0"/>
                <a:t>Custom</a:t>
              </a:r>
            </a:p>
          </p:txBody>
        </p:sp>
      </p:grpSp>
    </p:spTree>
    <p:extLst>
      <p:ext uri="{BB962C8B-B14F-4D97-AF65-F5344CB8AC3E}">
        <p14:creationId xmlns:p14="http://schemas.microsoft.com/office/powerpoint/2010/main" val="186972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41</a:t>
            </a:fld>
            <a:endParaRPr lang="en-AU" dirty="0"/>
          </a:p>
        </p:txBody>
      </p:sp>
      <p:sp>
        <p:nvSpPr>
          <p:cNvPr id="3" name="Title 2"/>
          <p:cNvSpPr>
            <a:spLocks noGrp="1"/>
          </p:cNvSpPr>
          <p:nvPr>
            <p:ph type="title"/>
          </p:nvPr>
        </p:nvSpPr>
        <p:spPr/>
        <p:txBody>
          <a:bodyPr/>
          <a:lstStyle/>
          <a:p>
            <a:r>
              <a:rPr lang="en-US" dirty="0"/>
              <a:t>Endpoints</a:t>
            </a:r>
            <a:endParaRPr lang="en-AU" dirty="0"/>
          </a:p>
        </p:txBody>
      </p:sp>
      <p:pic>
        <p:nvPicPr>
          <p:cNvPr id="5" name="Picture 4"/>
          <p:cNvPicPr>
            <a:picLocks noChangeAspect="1"/>
          </p:cNvPicPr>
          <p:nvPr/>
        </p:nvPicPr>
        <p:blipFill>
          <a:blip r:embed="rId3"/>
          <a:stretch>
            <a:fillRect/>
          </a:stretch>
        </p:blipFill>
        <p:spPr>
          <a:xfrm>
            <a:off x="5714206" y="2286794"/>
            <a:ext cx="2309829" cy="3048022"/>
          </a:xfrm>
          <a:prstGeom prst="rect">
            <a:avLst/>
          </a:prstGeom>
        </p:spPr>
      </p:pic>
      <p:sp>
        <p:nvSpPr>
          <p:cNvPr id="6" name="TextBox 5"/>
          <p:cNvSpPr txBox="1"/>
          <p:nvPr/>
        </p:nvSpPr>
        <p:spPr>
          <a:xfrm>
            <a:off x="2600950" y="2286794"/>
            <a:ext cx="2728632" cy="523220"/>
          </a:xfrm>
          <a:prstGeom prst="rect">
            <a:avLst/>
          </a:prstGeom>
          <a:noFill/>
        </p:spPr>
        <p:txBody>
          <a:bodyPr wrap="none" rtlCol="0">
            <a:spAutoFit/>
          </a:bodyPr>
          <a:lstStyle/>
          <a:p>
            <a:pPr algn="r"/>
            <a:r>
              <a:rPr lang="en-US" sz="2800" dirty="0">
                <a:latin typeface="Agency FB" panose="020B0503020202020204" pitchFamily="34" charset="0"/>
              </a:rPr>
              <a:t>Authorization endpoint</a:t>
            </a:r>
            <a:endParaRPr lang="en-AU" sz="2800" dirty="0">
              <a:latin typeface="Agency FB" panose="020B0503020202020204" pitchFamily="34" charset="0"/>
            </a:endParaRPr>
          </a:p>
        </p:txBody>
      </p:sp>
      <p:sp>
        <p:nvSpPr>
          <p:cNvPr id="7" name="TextBox 6"/>
          <p:cNvSpPr txBox="1"/>
          <p:nvPr/>
        </p:nvSpPr>
        <p:spPr>
          <a:xfrm>
            <a:off x="3455351" y="3497095"/>
            <a:ext cx="1874231" cy="523220"/>
          </a:xfrm>
          <a:prstGeom prst="rect">
            <a:avLst/>
          </a:prstGeom>
          <a:noFill/>
        </p:spPr>
        <p:txBody>
          <a:bodyPr wrap="none" rtlCol="0">
            <a:spAutoFit/>
          </a:bodyPr>
          <a:lstStyle/>
          <a:p>
            <a:pPr algn="r"/>
            <a:r>
              <a:rPr lang="en-US" sz="2800" dirty="0">
                <a:latin typeface="Agency FB" panose="020B0503020202020204" pitchFamily="34" charset="0"/>
              </a:rPr>
              <a:t>Token endpoint</a:t>
            </a:r>
            <a:endParaRPr lang="en-AU" sz="2800" dirty="0">
              <a:latin typeface="Agency FB" panose="020B0503020202020204" pitchFamily="34" charset="0"/>
            </a:endParaRPr>
          </a:p>
        </p:txBody>
      </p:sp>
      <p:sp>
        <p:nvSpPr>
          <p:cNvPr id="8" name="TextBox 7"/>
          <p:cNvSpPr txBox="1"/>
          <p:nvPr/>
        </p:nvSpPr>
        <p:spPr>
          <a:xfrm>
            <a:off x="3137956" y="4707396"/>
            <a:ext cx="2191626" cy="523220"/>
          </a:xfrm>
          <a:prstGeom prst="rect">
            <a:avLst/>
          </a:prstGeom>
          <a:noFill/>
        </p:spPr>
        <p:txBody>
          <a:bodyPr wrap="none" rtlCol="0">
            <a:spAutoFit/>
          </a:bodyPr>
          <a:lstStyle/>
          <a:p>
            <a:pPr algn="r"/>
            <a:r>
              <a:rPr lang="en-US" sz="2800" dirty="0" err="1">
                <a:latin typeface="Agency FB" panose="020B0503020202020204" pitchFamily="34" charset="0"/>
              </a:rPr>
              <a:t>UserInfo</a:t>
            </a:r>
            <a:r>
              <a:rPr lang="en-US" sz="2800" dirty="0">
                <a:latin typeface="Agency FB" panose="020B0503020202020204" pitchFamily="34" charset="0"/>
              </a:rPr>
              <a:t> endpoint</a:t>
            </a:r>
            <a:endParaRPr lang="en-AU" sz="2800" dirty="0">
              <a:latin typeface="Agency FB" panose="020B0503020202020204" pitchFamily="34" charset="0"/>
            </a:endParaRPr>
          </a:p>
        </p:txBody>
      </p:sp>
    </p:spTree>
    <p:extLst>
      <p:ext uri="{BB962C8B-B14F-4D97-AF65-F5344CB8AC3E}">
        <p14:creationId xmlns:p14="http://schemas.microsoft.com/office/powerpoint/2010/main" val="42865283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Endpoint</a:t>
            </a:r>
            <a:endParaRPr lang="en-AU" dirty="0"/>
          </a:p>
        </p:txBody>
      </p:sp>
      <p:sp>
        <p:nvSpPr>
          <p:cNvPr id="3" name="Content Placeholder 2"/>
          <p:cNvSpPr>
            <a:spLocks noGrp="1"/>
          </p:cNvSpPr>
          <p:nvPr>
            <p:ph idx="1"/>
          </p:nvPr>
        </p:nvSpPr>
        <p:spPr>
          <a:xfrm>
            <a:off x="838622" y="1694577"/>
            <a:ext cx="10048720" cy="4527011"/>
          </a:xfrm>
        </p:spPr>
        <p:txBody>
          <a:bodyPr/>
          <a:lstStyle/>
          <a:p>
            <a:r>
              <a:rPr lang="en-US" sz="2800" dirty="0"/>
              <a:t>The Authorization Endpoint performs Authentication of the end-user returning either </a:t>
            </a:r>
            <a:r>
              <a:rPr lang="en-US" sz="2800" dirty="0">
                <a:solidFill>
                  <a:schemeClr val="accent1"/>
                </a:solidFill>
                <a:latin typeface="Consolas" panose="020B0609020204030204" pitchFamily="49" charset="0"/>
                <a:cs typeface="Consolas" panose="020B0609020204030204" pitchFamily="49" charset="0"/>
              </a:rPr>
              <a:t>code</a:t>
            </a:r>
            <a:r>
              <a:rPr lang="en-US" sz="2800" dirty="0"/>
              <a:t> or </a:t>
            </a:r>
            <a:r>
              <a:rPr lang="en-US" sz="2800" dirty="0" err="1">
                <a:solidFill>
                  <a:schemeClr val="accent3"/>
                </a:solidFill>
                <a:latin typeface="Consolas" panose="020B0609020204030204" pitchFamily="49" charset="0"/>
                <a:cs typeface="Consolas" panose="020B0609020204030204" pitchFamily="49" charset="0"/>
              </a:rPr>
              <a:t>id_token</a:t>
            </a:r>
            <a:r>
              <a:rPr lang="en-US" sz="2800" dirty="0"/>
              <a:t>, </a:t>
            </a:r>
            <a:r>
              <a:rPr lang="en-US" sz="2800" dirty="0" err="1">
                <a:solidFill>
                  <a:schemeClr val="accent3"/>
                </a:solidFill>
                <a:latin typeface="Consolas" panose="020B0609020204030204" pitchFamily="49" charset="0"/>
                <a:cs typeface="Consolas" panose="020B0609020204030204" pitchFamily="49" charset="0"/>
              </a:rPr>
              <a:t>access_token</a:t>
            </a:r>
            <a:r>
              <a:rPr lang="en-US" sz="2800" dirty="0">
                <a:solidFill>
                  <a:schemeClr val="accent3"/>
                </a:solidFill>
                <a:latin typeface="Consolas" panose="020B0609020204030204" pitchFamily="49" charset="0"/>
                <a:cs typeface="Consolas" panose="020B0609020204030204" pitchFamily="49" charset="0"/>
              </a:rPr>
              <a:t> </a:t>
            </a:r>
            <a:r>
              <a:rPr lang="en-US" sz="2800" dirty="0"/>
              <a:t>and/or </a:t>
            </a:r>
            <a:r>
              <a:rPr lang="en-US" sz="2800" dirty="0" err="1">
                <a:solidFill>
                  <a:schemeClr val="accent1"/>
                </a:solidFill>
                <a:latin typeface="Consolas" panose="020B0609020204030204" pitchFamily="49" charset="0"/>
                <a:cs typeface="Consolas" panose="020B0609020204030204" pitchFamily="49" charset="0"/>
              </a:rPr>
              <a:t>refresh_token</a:t>
            </a:r>
            <a:endParaRPr lang="en-AU" sz="2800" dirty="0"/>
          </a:p>
        </p:txBody>
      </p:sp>
      <p:sp>
        <p:nvSpPr>
          <p:cNvPr id="4" name="Slide Number Placeholder 3"/>
          <p:cNvSpPr>
            <a:spLocks noGrp="1"/>
          </p:cNvSpPr>
          <p:nvPr>
            <p:ph type="sldNum" sz="quarter" idx="12"/>
          </p:nvPr>
        </p:nvSpPr>
        <p:spPr/>
        <p:txBody>
          <a:bodyPr/>
          <a:lstStyle/>
          <a:p>
            <a:fld id="{1DEBBDC7-4A1B-43E6-8DA6-58148E08E8A6}" type="slidenum">
              <a:rPr lang="en-AU" smtClean="0"/>
              <a:t>42</a:t>
            </a:fld>
            <a:endParaRPr lang="en-AU"/>
          </a:p>
        </p:txBody>
      </p:sp>
      <p:sp>
        <p:nvSpPr>
          <p:cNvPr id="6" name="TextBox 5"/>
          <p:cNvSpPr txBox="1"/>
          <p:nvPr/>
        </p:nvSpPr>
        <p:spPr>
          <a:xfrm>
            <a:off x="1009520" y="3290074"/>
            <a:ext cx="9877821" cy="3416320"/>
          </a:xfrm>
          <a:prstGeom prst="rect">
            <a:avLst/>
          </a:prstGeom>
          <a:noFill/>
        </p:spPr>
        <p:txBody>
          <a:bodyPr wrap="square" rtlCol="0">
            <a:spAutoFit/>
          </a:bodyPr>
          <a:lstStyle/>
          <a:p>
            <a:r>
              <a:rPr lang="en-US" sz="1800" dirty="0">
                <a:latin typeface="Consolas" panose="020B0609020204030204" pitchFamily="49" charset="0"/>
                <a:cs typeface="Consolas" panose="020B0609020204030204" pitchFamily="49" charset="0"/>
              </a:rPr>
              <a:t> GET /authorize?</a:t>
            </a:r>
          </a:p>
          <a:p>
            <a:r>
              <a:rPr lang="en-US" sz="1800" dirty="0">
                <a:latin typeface="Consolas" panose="020B0609020204030204" pitchFamily="49" charset="0"/>
                <a:cs typeface="Consolas" panose="020B0609020204030204" pitchFamily="49" charset="0"/>
              </a:rPr>
              <a:t>    </a:t>
            </a:r>
            <a:r>
              <a:rPr lang="en-US" sz="1800" b="1" dirty="0" err="1">
                <a:latin typeface="Consolas" panose="020B0609020204030204" pitchFamily="49" charset="0"/>
                <a:cs typeface="Consolas" panose="020B0609020204030204" pitchFamily="49" charset="0"/>
              </a:rPr>
              <a:t>response_type</a:t>
            </a:r>
            <a:r>
              <a:rPr lang="en-US" sz="1800" dirty="0">
                <a:latin typeface="Consolas" panose="020B0609020204030204" pitchFamily="49" charset="0"/>
                <a:cs typeface="Consolas" panose="020B0609020204030204" pitchFamily="49" charset="0"/>
              </a:rPr>
              <a:t>=code</a:t>
            </a:r>
          </a:p>
          <a:p>
            <a:r>
              <a:rPr lang="en-US" sz="1800" dirty="0">
                <a:latin typeface="Consolas" panose="020B0609020204030204" pitchFamily="49" charset="0"/>
                <a:cs typeface="Consolas" panose="020B0609020204030204" pitchFamily="49" charset="0"/>
              </a:rPr>
              <a:t>    &amp;</a:t>
            </a:r>
            <a:r>
              <a:rPr lang="en-US" sz="1800" b="1" dirty="0" err="1">
                <a:latin typeface="Consolas" panose="020B0609020204030204" pitchFamily="49" charset="0"/>
                <a:cs typeface="Consolas" panose="020B0609020204030204" pitchFamily="49" charset="0"/>
              </a:rPr>
              <a:t>client_id</a:t>
            </a:r>
            <a:r>
              <a:rPr lang="en-US" sz="1800" dirty="0">
                <a:latin typeface="Consolas" panose="020B0609020204030204" pitchFamily="49" charset="0"/>
                <a:cs typeface="Consolas" panose="020B0609020204030204" pitchFamily="49" charset="0"/>
              </a:rPr>
              <a:t>=s6BhdRkqt3</a:t>
            </a:r>
          </a:p>
          <a:p>
            <a:r>
              <a:rPr lang="en-US" sz="1800" dirty="0">
                <a:latin typeface="Consolas" panose="020B0609020204030204" pitchFamily="49" charset="0"/>
                <a:cs typeface="Consolas" panose="020B0609020204030204" pitchFamily="49" charset="0"/>
              </a:rPr>
              <a:t>    &amp;</a:t>
            </a:r>
            <a:r>
              <a:rPr lang="en-US" sz="1800" b="1" dirty="0" err="1">
                <a:latin typeface="Consolas" panose="020B0609020204030204" pitchFamily="49" charset="0"/>
                <a:cs typeface="Consolas" panose="020B0609020204030204" pitchFamily="49" charset="0"/>
              </a:rPr>
              <a:t>redirect_uri</a:t>
            </a:r>
            <a:r>
              <a:rPr lang="en-US" sz="1800" dirty="0">
                <a:latin typeface="Consolas" panose="020B0609020204030204" pitchFamily="49" charset="0"/>
                <a:cs typeface="Consolas" panose="020B0609020204030204" pitchFamily="49" charset="0"/>
              </a:rPr>
              <a:t>=https%3A%2F%2Fclient.example.org%2Fcb</a:t>
            </a:r>
          </a:p>
          <a:p>
            <a:r>
              <a:rPr lang="en-US" sz="1800" dirty="0">
                <a:latin typeface="Consolas" panose="020B0609020204030204" pitchFamily="49" charset="0"/>
                <a:cs typeface="Consolas" panose="020B0609020204030204" pitchFamily="49" charset="0"/>
              </a:rPr>
              <a:t>    &amp;</a:t>
            </a:r>
            <a:r>
              <a:rPr lang="en-US" sz="1800" b="1" dirty="0">
                <a:latin typeface="Consolas" panose="020B0609020204030204" pitchFamily="49" charset="0"/>
                <a:cs typeface="Consolas" panose="020B0609020204030204" pitchFamily="49" charset="0"/>
              </a:rPr>
              <a:t>scope</a:t>
            </a:r>
            <a:r>
              <a:rPr lang="en-US" sz="1800" dirty="0">
                <a:latin typeface="Consolas" panose="020B0609020204030204" pitchFamily="49" charset="0"/>
                <a:cs typeface="Consolas" panose="020B0609020204030204" pitchFamily="49" charset="0"/>
              </a:rPr>
              <a:t>=openid%20profile%20email</a:t>
            </a:r>
          </a:p>
          <a:p>
            <a:r>
              <a:rPr lang="en-US" sz="1800" dirty="0">
                <a:latin typeface="Consolas" panose="020B0609020204030204" pitchFamily="49" charset="0"/>
                <a:cs typeface="Consolas" panose="020B0609020204030204" pitchFamily="49" charset="0"/>
              </a:rPr>
              <a:t>    &amp;nonce=n-0S6_WzA2Mj</a:t>
            </a:r>
          </a:p>
          <a:p>
            <a:r>
              <a:rPr lang="en-US" sz="1800" dirty="0">
                <a:latin typeface="Consolas" panose="020B0609020204030204" pitchFamily="49" charset="0"/>
                <a:cs typeface="Consolas" panose="020B0609020204030204" pitchFamily="49" charset="0"/>
              </a:rPr>
              <a:t>    &amp;state=af0ifjsldkj</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HTTP/1.1 302 Found</a:t>
            </a:r>
          </a:p>
          <a:p>
            <a:r>
              <a:rPr lang="en-US" sz="1800" dirty="0">
                <a:latin typeface="Consolas" panose="020B0609020204030204" pitchFamily="49" charset="0"/>
                <a:cs typeface="Consolas" panose="020B0609020204030204" pitchFamily="49" charset="0"/>
              </a:rPr>
              <a:t>  Location: https://client.example.org/cb?</a:t>
            </a:r>
          </a:p>
          <a:p>
            <a:r>
              <a:rPr lang="en-US" sz="1800" dirty="0">
                <a:latin typeface="Consolas" panose="020B0609020204030204" pitchFamily="49" charset="0"/>
                <a:cs typeface="Consolas" panose="020B0609020204030204" pitchFamily="49" charset="0"/>
              </a:rPr>
              <a:t>    code=Qcb0Orv1zh30vL1MPRsbm-diHiMwcLyZvn1arpZv-Jxf_11jnpEX3Tgfvk</a:t>
            </a:r>
          </a:p>
          <a:p>
            <a:r>
              <a:rPr lang="en-US" sz="1800" dirty="0">
                <a:latin typeface="Consolas" panose="020B0609020204030204" pitchFamily="49" charset="0"/>
                <a:cs typeface="Consolas" panose="020B0609020204030204" pitchFamily="49" charset="0"/>
              </a:rPr>
              <a:t>    &amp;state=af0ifjsldkj</a:t>
            </a:r>
            <a:endParaRPr lang="en-AU"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03067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 Endpoint</a:t>
            </a:r>
            <a:endParaRPr lang="en-AU" dirty="0"/>
          </a:p>
        </p:txBody>
      </p:sp>
      <p:sp>
        <p:nvSpPr>
          <p:cNvPr id="3" name="Content Placeholder 2"/>
          <p:cNvSpPr>
            <a:spLocks noGrp="1"/>
          </p:cNvSpPr>
          <p:nvPr>
            <p:ph idx="1"/>
          </p:nvPr>
        </p:nvSpPr>
        <p:spPr/>
        <p:txBody>
          <a:bodyPr/>
          <a:lstStyle/>
          <a:p>
            <a:r>
              <a:rPr lang="en-US" dirty="0"/>
              <a:t>The Token Endpoint performs authentication of a relying party and returns tokens</a:t>
            </a:r>
          </a:p>
          <a:p>
            <a:r>
              <a:rPr lang="en-US" dirty="0"/>
              <a:t>It either exchanges:</a:t>
            </a:r>
          </a:p>
          <a:p>
            <a:pPr lvl="1"/>
            <a:r>
              <a:rPr lang="en-US" dirty="0"/>
              <a:t>A </a:t>
            </a:r>
            <a:r>
              <a:rPr lang="en-US" dirty="0">
                <a:solidFill>
                  <a:schemeClr val="accent1"/>
                </a:solidFill>
                <a:latin typeface="Consolas" panose="020B0609020204030204" pitchFamily="49" charset="0"/>
                <a:cs typeface="Consolas" panose="020B0609020204030204" pitchFamily="49" charset="0"/>
              </a:rPr>
              <a:t>code</a:t>
            </a:r>
            <a:r>
              <a:rPr lang="en-US" dirty="0"/>
              <a:t> for an </a:t>
            </a:r>
            <a:r>
              <a:rPr lang="en-US" dirty="0" err="1">
                <a:solidFill>
                  <a:schemeClr val="accent3"/>
                </a:solidFill>
                <a:latin typeface="Consolas" panose="020B0609020204030204" pitchFamily="49" charset="0"/>
                <a:cs typeface="Consolas" panose="020B0609020204030204" pitchFamily="49" charset="0"/>
              </a:rPr>
              <a:t>id_token</a:t>
            </a:r>
            <a:r>
              <a:rPr lang="en-US" dirty="0"/>
              <a:t>, </a:t>
            </a:r>
            <a:r>
              <a:rPr lang="en-US" dirty="0" err="1">
                <a:solidFill>
                  <a:schemeClr val="accent3"/>
                </a:solidFill>
                <a:latin typeface="Consolas" panose="020B0609020204030204" pitchFamily="49" charset="0"/>
                <a:cs typeface="Consolas" panose="020B0609020204030204" pitchFamily="49" charset="0"/>
              </a:rPr>
              <a:t>access_token</a:t>
            </a:r>
            <a:r>
              <a:rPr lang="en-US" dirty="0">
                <a:solidFill>
                  <a:schemeClr val="accent3"/>
                </a:solidFill>
                <a:latin typeface="Consolas" panose="020B0609020204030204" pitchFamily="49" charset="0"/>
                <a:cs typeface="Consolas" panose="020B0609020204030204" pitchFamily="49" charset="0"/>
              </a:rPr>
              <a:t> </a:t>
            </a:r>
            <a:r>
              <a:rPr lang="en-US" dirty="0"/>
              <a:t>and/or a </a:t>
            </a:r>
            <a:r>
              <a:rPr lang="en-US" dirty="0" err="1">
                <a:solidFill>
                  <a:schemeClr val="accent1"/>
                </a:solidFill>
                <a:latin typeface="Consolas" panose="020B0609020204030204" pitchFamily="49" charset="0"/>
                <a:cs typeface="Consolas" panose="020B0609020204030204" pitchFamily="49" charset="0"/>
              </a:rPr>
              <a:t>refresh_token</a:t>
            </a:r>
            <a:r>
              <a:rPr lang="en-US" dirty="0"/>
              <a:t>; or</a:t>
            </a:r>
          </a:p>
          <a:p>
            <a:pPr lvl="1"/>
            <a:r>
              <a:rPr lang="en-US" dirty="0"/>
              <a:t>A </a:t>
            </a:r>
            <a:r>
              <a:rPr lang="en-US" dirty="0" err="1">
                <a:solidFill>
                  <a:schemeClr val="accent1"/>
                </a:solidFill>
                <a:latin typeface="Consolas" panose="020B0609020204030204" pitchFamily="49" charset="0"/>
                <a:cs typeface="Consolas" panose="020B0609020204030204" pitchFamily="49" charset="0"/>
              </a:rPr>
              <a:t>refresh_token</a:t>
            </a:r>
            <a:r>
              <a:rPr lang="en-US" dirty="0">
                <a:solidFill>
                  <a:schemeClr val="accent1"/>
                </a:solidFill>
                <a:latin typeface="Consolas" panose="020B0609020204030204" pitchFamily="49" charset="0"/>
                <a:cs typeface="Consolas" panose="020B0609020204030204" pitchFamily="49" charset="0"/>
              </a:rPr>
              <a:t> </a:t>
            </a:r>
            <a:r>
              <a:rPr lang="en-US" dirty="0"/>
              <a:t>for an </a:t>
            </a:r>
            <a:r>
              <a:rPr lang="en-US" dirty="0" err="1">
                <a:solidFill>
                  <a:schemeClr val="accent3"/>
                </a:solidFill>
                <a:latin typeface="Consolas" panose="020B0609020204030204" pitchFamily="49" charset="0"/>
                <a:cs typeface="Consolas" panose="020B0609020204030204" pitchFamily="49" charset="0"/>
              </a:rPr>
              <a:t>access_token</a:t>
            </a:r>
            <a:r>
              <a:rPr lang="en-US" dirty="0"/>
              <a:t> (and another </a:t>
            </a:r>
            <a:r>
              <a:rPr lang="en-US" dirty="0" err="1">
                <a:solidFill>
                  <a:schemeClr val="accent1"/>
                </a:solidFill>
                <a:latin typeface="Consolas" panose="020B0609020204030204" pitchFamily="49" charset="0"/>
                <a:cs typeface="Consolas" panose="020B0609020204030204" pitchFamily="49" charset="0"/>
              </a:rPr>
              <a:t>refresh_token</a:t>
            </a:r>
            <a:r>
              <a:rPr lang="en-US" dirty="0" smtClean="0"/>
              <a:t>)</a:t>
            </a:r>
          </a:p>
          <a:p>
            <a:pPr lvl="1"/>
            <a:r>
              <a:rPr lang="en-US" dirty="0" smtClean="0"/>
              <a:t>Credentials for an </a:t>
            </a:r>
            <a:r>
              <a:rPr lang="en-US" dirty="0" err="1" smtClean="0">
                <a:solidFill>
                  <a:schemeClr val="accent3"/>
                </a:solidFill>
                <a:latin typeface="Consolas" panose="020B0609020204030204" pitchFamily="49" charset="0"/>
                <a:cs typeface="Consolas" panose="020B0609020204030204" pitchFamily="49" charset="0"/>
              </a:rPr>
              <a:t>id_token</a:t>
            </a:r>
            <a:r>
              <a:rPr lang="en-US" dirty="0" smtClean="0"/>
              <a:t> or </a:t>
            </a:r>
            <a:r>
              <a:rPr lang="en-US" dirty="0" err="1">
                <a:solidFill>
                  <a:schemeClr val="accent3"/>
                </a:solidFill>
                <a:latin typeface="Consolas" panose="020B0609020204030204" pitchFamily="49" charset="0"/>
                <a:cs typeface="Consolas" panose="020B0609020204030204" pitchFamily="49" charset="0"/>
              </a:rPr>
              <a:t>access_token</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43</a:t>
            </a:fld>
            <a:endParaRPr lang="en-AU"/>
          </a:p>
        </p:txBody>
      </p:sp>
    </p:spTree>
    <p:extLst>
      <p:ext uri="{BB962C8B-B14F-4D97-AF65-F5344CB8AC3E}">
        <p14:creationId xmlns:p14="http://schemas.microsoft.com/office/powerpoint/2010/main" val="19002217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Token Endpoint: </a:t>
            </a:r>
            <a:r>
              <a:rPr lang="en-US" sz="5400" dirty="0" smtClean="0"/>
              <a:t>An example</a:t>
            </a:r>
            <a:endParaRPr lang="en-AU" sz="5400" dirty="0"/>
          </a:p>
        </p:txBody>
      </p:sp>
      <p:sp>
        <p:nvSpPr>
          <p:cNvPr id="4" name="Slide Number Placeholder 3"/>
          <p:cNvSpPr>
            <a:spLocks noGrp="1"/>
          </p:cNvSpPr>
          <p:nvPr>
            <p:ph type="sldNum" sz="quarter" idx="12"/>
          </p:nvPr>
        </p:nvSpPr>
        <p:spPr/>
        <p:txBody>
          <a:bodyPr/>
          <a:lstStyle/>
          <a:p>
            <a:fld id="{1DEBBDC7-4A1B-43E6-8DA6-58148E08E8A6}" type="slidenum">
              <a:rPr lang="en-AU" smtClean="0"/>
              <a:t>44</a:t>
            </a:fld>
            <a:endParaRPr lang="en-AU"/>
          </a:p>
        </p:txBody>
      </p:sp>
      <p:sp>
        <p:nvSpPr>
          <p:cNvPr id="7" name="TextBox 6"/>
          <p:cNvSpPr txBox="1"/>
          <p:nvPr/>
        </p:nvSpPr>
        <p:spPr>
          <a:xfrm>
            <a:off x="456406" y="1518271"/>
            <a:ext cx="6389891" cy="5589672"/>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POST /token</a:t>
            </a:r>
          </a:p>
          <a:p>
            <a:r>
              <a:rPr lang="en-US" sz="1800" dirty="0">
                <a:latin typeface="Consolas" panose="020B0609020204030204" pitchFamily="49" charset="0"/>
                <a:cs typeface="Consolas" panose="020B0609020204030204" pitchFamily="49" charset="0"/>
              </a:rPr>
              <a:t>Content-Type: application/x-www-form-</a:t>
            </a:r>
            <a:r>
              <a:rPr lang="en-US" sz="1800" dirty="0" err="1">
                <a:latin typeface="Consolas" panose="020B0609020204030204" pitchFamily="49" charset="0"/>
                <a:cs typeface="Consolas" panose="020B0609020204030204" pitchFamily="49" charset="0"/>
              </a:rPr>
              <a:t>urlencoded</a:t>
            </a:r>
            <a:endParaRPr lang="en-US" sz="1800" dirty="0">
              <a:latin typeface="Consolas" panose="020B0609020204030204" pitchFamily="49" charset="0"/>
              <a:cs typeface="Consolas" panose="020B0609020204030204" pitchFamily="49" charset="0"/>
            </a:endParaRPr>
          </a:p>
          <a:p>
            <a:r>
              <a:rPr lang="en-US" sz="1800" b="1" dirty="0">
                <a:latin typeface="Consolas" panose="020B0609020204030204" pitchFamily="49" charset="0"/>
                <a:cs typeface="Consolas" panose="020B0609020204030204" pitchFamily="49" charset="0"/>
              </a:rPr>
              <a:t>Authorization: Basic czZCaGRSa3F0MzpnWDFmQmF0M2JW</a:t>
            </a:r>
          </a:p>
          <a:p>
            <a:endParaRPr lang="en-US" sz="1800" dirty="0">
              <a:latin typeface="Consolas" panose="020B0609020204030204" pitchFamily="49" charset="0"/>
              <a:cs typeface="Consolas" panose="020B0609020204030204" pitchFamily="49" charset="0"/>
            </a:endParaRPr>
          </a:p>
          <a:p>
            <a:r>
              <a:rPr lang="en-US" sz="1800" b="1" dirty="0" err="1">
                <a:latin typeface="Consolas" panose="020B0609020204030204" pitchFamily="49" charset="0"/>
                <a:cs typeface="Consolas" panose="020B0609020204030204" pitchFamily="49" charset="0"/>
              </a:rPr>
              <a:t>grant_type</a:t>
            </a:r>
            <a:r>
              <a:rPr lang="en-US" sz="1800" b="1" dirty="0">
                <a:latin typeface="Consolas" panose="020B0609020204030204" pitchFamily="49" charset="0"/>
                <a:cs typeface="Consolas" panose="020B0609020204030204" pitchFamily="49" charset="0"/>
              </a:rPr>
              <a:t>=</a:t>
            </a:r>
            <a:r>
              <a:rPr lang="en-US" sz="1800" b="1" dirty="0" err="1">
                <a:latin typeface="Consolas" panose="020B0609020204030204" pitchFamily="49" charset="0"/>
                <a:cs typeface="Consolas" panose="020B0609020204030204" pitchFamily="49" charset="0"/>
              </a:rPr>
              <a:t>refresh_token</a:t>
            </a:r>
            <a:r>
              <a:rPr lang="en-US" sz="1800" dirty="0" err="1">
                <a:latin typeface="Consolas" panose="020B0609020204030204" pitchFamily="49" charset="0"/>
                <a:cs typeface="Consolas" panose="020B0609020204030204" pitchFamily="49" charset="0"/>
              </a:rPr>
              <a:t>&amp;</a:t>
            </a:r>
            <a:r>
              <a:rPr lang="en-US" sz="1800" b="1" dirty="0" err="1">
                <a:latin typeface="Consolas" panose="020B0609020204030204" pitchFamily="49" charset="0"/>
                <a:cs typeface="Consolas" panose="020B0609020204030204" pitchFamily="49" charset="0"/>
              </a:rPr>
              <a:t>refresh_token</a:t>
            </a:r>
            <a:r>
              <a:rPr lang="en-US" sz="1800" dirty="0">
                <a:latin typeface="Consolas" panose="020B0609020204030204" pitchFamily="49" charset="0"/>
                <a:cs typeface="Consolas" panose="020B0609020204030204" pitchFamily="49" charset="0"/>
              </a:rPr>
              <a:t>=8xLOxBtZp8</a:t>
            </a:r>
          </a:p>
          <a:p>
            <a:r>
              <a:rPr lang="en-US" sz="1800" dirty="0">
                <a:latin typeface="Consolas" panose="020B0609020204030204" pitchFamily="49" charset="0"/>
                <a:cs typeface="Consolas" panose="020B0609020204030204" pitchFamily="49" charset="0"/>
              </a:rPr>
              <a:t>  &amp;scope=openid%20profile</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a:latin typeface="Consolas" panose="020B0609020204030204" pitchFamily="49" charset="0"/>
                <a:cs typeface="Consolas" panose="020B0609020204030204" pitchFamily="49" charset="0"/>
              </a:rPr>
              <a:t>Content-Type: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access_token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"SlAV32hkKG"</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token_type</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"Bearer"</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refresh_token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"8xLOxBtZp9"</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expires_in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008C00"/>
                </a:solidFill>
                <a:latin typeface="Consolas" panose="020B0609020204030204" pitchFamily="49" charset="0"/>
                <a:cs typeface="Consolas" panose="020B0609020204030204" pitchFamily="49" charset="0"/>
              </a:rPr>
              <a:t>3600</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13815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UserInfo</a:t>
            </a:r>
            <a:r>
              <a:rPr lang="en-US" dirty="0"/>
              <a:t> Endpoint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45</a:t>
            </a:fld>
            <a:endParaRPr lang="en-AU"/>
          </a:p>
        </p:txBody>
      </p:sp>
      <p:sp>
        <p:nvSpPr>
          <p:cNvPr id="6" name="TextBox 5"/>
          <p:cNvSpPr txBox="1"/>
          <p:nvPr/>
        </p:nvSpPr>
        <p:spPr>
          <a:xfrm>
            <a:off x="1009520" y="1518271"/>
            <a:ext cx="4743606" cy="5039328"/>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GET /connect/</a:t>
            </a:r>
            <a:r>
              <a:rPr lang="en-US" sz="1800" dirty="0" err="1">
                <a:latin typeface="Consolas" panose="020B0609020204030204" pitchFamily="49" charset="0"/>
                <a:cs typeface="Consolas" panose="020B0609020204030204" pitchFamily="49" charset="0"/>
              </a:rPr>
              <a:t>userinfo</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Authorization: Bearer &lt;</a:t>
            </a:r>
            <a:r>
              <a:rPr lang="en-US" sz="1800" dirty="0" err="1">
                <a:latin typeface="Consolas" panose="020B0609020204030204" pitchFamily="49" charset="0"/>
                <a:cs typeface="Consolas" panose="020B0609020204030204" pitchFamily="49" charset="0"/>
              </a:rPr>
              <a:t>access_token</a:t>
            </a:r>
            <a:r>
              <a:rPr lang="en-US" sz="1800" dirty="0">
                <a:latin typeface="Consolas" panose="020B0609020204030204" pitchFamily="49" charset="0"/>
                <a:cs typeface="Consolas" panose="020B0609020204030204" pitchFamily="49" charset="0"/>
              </a:rPr>
              <a:t>&gt;</a:t>
            </a:r>
          </a:p>
          <a:p>
            <a:endParaRPr lang="en-US" sz="1800" dirty="0">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a:latin typeface="Consolas" panose="020B0609020204030204" pitchFamily="49" charset="0"/>
                <a:cs typeface="Consolas" panose="020B0609020204030204" pitchFamily="49" charset="0"/>
              </a:rPr>
              <a:t>Content-Type: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sub</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248289761001</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Bob Smith</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err="1">
                <a:solidFill>
                  <a:srgbClr val="0000E6"/>
                </a:solidFill>
                <a:latin typeface="Consolas" panose="020B0609020204030204" pitchFamily="49" charset="0"/>
                <a:ea typeface="Times New Roman" panose="02020603050405020304" pitchFamily="18" charset="0"/>
                <a:cs typeface="Consolas" panose="020B0609020204030204" pitchFamily="49" charset="0"/>
              </a:rPr>
              <a:t>given_name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Bob</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err="1">
                <a:solidFill>
                  <a:srgbClr val="0000E6"/>
                </a:solidFill>
                <a:latin typeface="Consolas" panose="020B0609020204030204" pitchFamily="49" charset="0"/>
                <a:ea typeface="Times New Roman" panose="02020603050405020304" pitchFamily="18" charset="0"/>
                <a:cs typeface="Consolas" panose="020B0609020204030204" pitchFamily="49" charset="0"/>
              </a:rPr>
              <a:t>family_name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Smith</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role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user</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admin</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endParaRPr lang="en-AU" sz="1800" dirty="0">
              <a:latin typeface="Consolas" panose="020B0609020204030204" pitchFamily="49" charset="0"/>
              <a:cs typeface="Consolas" panose="020B0609020204030204" pitchFamily="49" charset="0"/>
            </a:endParaRPr>
          </a:p>
        </p:txBody>
      </p:sp>
      <p:sp>
        <p:nvSpPr>
          <p:cNvPr id="14" name="Content Placeholder 2"/>
          <p:cNvSpPr>
            <a:spLocks noGrp="1"/>
          </p:cNvSpPr>
          <p:nvPr>
            <p:ph idx="1"/>
          </p:nvPr>
        </p:nvSpPr>
        <p:spPr>
          <a:xfrm>
            <a:off x="5969150" y="1694577"/>
            <a:ext cx="4918192" cy="4527011"/>
          </a:xfrm>
        </p:spPr>
        <p:txBody>
          <a:bodyPr/>
          <a:lstStyle/>
          <a:p>
            <a:r>
              <a:rPr lang="en-US" dirty="0"/>
              <a:t>The </a:t>
            </a:r>
            <a:r>
              <a:rPr lang="en-US" dirty="0" err="1"/>
              <a:t>UserInfo</a:t>
            </a:r>
            <a:r>
              <a:rPr lang="en-US" dirty="0"/>
              <a:t> Endpoint returns claims about an authenticated user</a:t>
            </a:r>
            <a:endParaRPr lang="en-AU" dirty="0"/>
          </a:p>
        </p:txBody>
      </p:sp>
      <p:sp>
        <p:nvSpPr>
          <p:cNvPr id="13" name="Rectangle 12"/>
          <p:cNvSpPr/>
          <p:nvPr/>
        </p:nvSpPr>
        <p:spPr>
          <a:xfrm>
            <a:off x="3047206" y="1952973"/>
            <a:ext cx="6092825" cy="3323987"/>
          </a:xfrm>
          <a:prstGeom prst="rect">
            <a:avLst/>
          </a:prstGeom>
          <a:solidFill>
            <a:srgbClr val="FFFFFF">
              <a:alpha val="89804"/>
            </a:srgbClr>
          </a:solidFill>
        </p:spPr>
        <p:txBody>
          <a:bodyPr>
            <a:spAutoFit/>
          </a:bodyPr>
          <a:lstStyle/>
          <a:p>
            <a:r>
              <a:rPr lang="en-US" b="1" dirty="0"/>
              <a:t>Standard claims:</a:t>
            </a:r>
          </a:p>
          <a:p>
            <a:pPr marL="265113" lvl="1" indent="0">
              <a:buNone/>
            </a:pPr>
            <a:endParaRPr lang="en-US" dirty="0"/>
          </a:p>
          <a:p>
            <a:pPr marL="265113" lvl="1" indent="0">
              <a:buNone/>
            </a:pPr>
            <a:r>
              <a:rPr lang="en-US" dirty="0">
                <a:latin typeface="Consolas" panose="020B0609020204030204" pitchFamily="49" charset="0"/>
                <a:cs typeface="Consolas" panose="020B0609020204030204" pitchFamily="49" charset="0"/>
              </a:rPr>
              <a:t>sub, name, </a:t>
            </a:r>
            <a:r>
              <a:rPr lang="en-US" dirty="0" err="1">
                <a:latin typeface="Consolas" panose="020B0609020204030204" pitchFamily="49" charset="0"/>
                <a:cs typeface="Consolas" panose="020B0609020204030204" pitchFamily="49" charset="0"/>
              </a:rPr>
              <a:t>given_name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family_name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middle_name</a:t>
            </a:r>
            <a:r>
              <a:rPr lang="en-US" dirty="0">
                <a:latin typeface="Consolas" panose="020B0609020204030204" pitchFamily="49" charset="0"/>
                <a:cs typeface="Consolas" panose="020B0609020204030204" pitchFamily="49" charset="0"/>
              </a:rPr>
              <a:t>, nickname, </a:t>
            </a:r>
            <a:r>
              <a:rPr lang="en-US" dirty="0" err="1">
                <a:latin typeface="Consolas" panose="020B0609020204030204" pitchFamily="49" charset="0"/>
                <a:cs typeface="Consolas" panose="020B0609020204030204" pitchFamily="49" charset="0"/>
              </a:rPr>
              <a:t>preferred_username</a:t>
            </a:r>
            <a:r>
              <a:rPr lang="en-US" dirty="0">
                <a:latin typeface="Consolas" panose="020B0609020204030204" pitchFamily="49" charset="0"/>
                <a:cs typeface="Consolas" panose="020B0609020204030204" pitchFamily="49" charset="0"/>
              </a:rPr>
              <a:t>, profile, picture, website, email, </a:t>
            </a:r>
            <a:r>
              <a:rPr lang="en-US" dirty="0" err="1">
                <a:latin typeface="Consolas" panose="020B0609020204030204" pitchFamily="49" charset="0"/>
                <a:cs typeface="Consolas" panose="020B0609020204030204" pitchFamily="49" charset="0"/>
              </a:rPr>
              <a:t>email_verified</a:t>
            </a:r>
            <a:r>
              <a:rPr lang="en-US" dirty="0">
                <a:latin typeface="Consolas" panose="020B0609020204030204" pitchFamily="49" charset="0"/>
                <a:cs typeface="Consolas" panose="020B0609020204030204" pitchFamily="49" charset="0"/>
              </a:rPr>
              <a:t>, gender, birthdate, </a:t>
            </a:r>
            <a:r>
              <a:rPr lang="en-US" dirty="0" err="1">
                <a:latin typeface="Consolas" panose="020B0609020204030204" pitchFamily="49" charset="0"/>
                <a:cs typeface="Consolas" panose="020B0609020204030204" pitchFamily="49" charset="0"/>
              </a:rPr>
              <a:t>zoneinfo</a:t>
            </a:r>
            <a:r>
              <a:rPr lang="en-US" dirty="0">
                <a:latin typeface="Consolas" panose="020B0609020204030204" pitchFamily="49" charset="0"/>
                <a:cs typeface="Consolas" panose="020B0609020204030204" pitchFamily="49" charset="0"/>
              </a:rPr>
              <a:t>, locale, </a:t>
            </a:r>
            <a:r>
              <a:rPr lang="en-US" dirty="0" err="1">
                <a:latin typeface="Consolas" panose="020B0609020204030204" pitchFamily="49" charset="0"/>
                <a:cs typeface="Consolas" panose="020B0609020204030204" pitchFamily="49" charset="0"/>
              </a:rPr>
              <a:t>phone_number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phone_number_verified</a:t>
            </a:r>
            <a:r>
              <a:rPr lang="en-US" dirty="0">
                <a:latin typeface="Consolas" panose="020B0609020204030204" pitchFamily="49" charset="0"/>
                <a:cs typeface="Consolas" panose="020B0609020204030204" pitchFamily="49" charset="0"/>
              </a:rPr>
              <a:t>, address, </a:t>
            </a:r>
            <a:r>
              <a:rPr lang="en-US" dirty="0" err="1">
                <a:latin typeface="Consolas" panose="020B0609020204030204" pitchFamily="49" charset="0"/>
                <a:cs typeface="Consolas" panose="020B0609020204030204" pitchFamily="49" charset="0"/>
              </a:rPr>
              <a:t>updated_at</a:t>
            </a:r>
            <a:r>
              <a:rPr lang="en-US" dirty="0">
                <a:latin typeface="Consolas" panose="020B0609020204030204" pitchFamily="49" charset="0"/>
                <a:cs typeface="Consolas" panose="020B0609020204030204" pitchFamily="49" charset="0"/>
              </a:rPr>
              <a:t> </a:t>
            </a:r>
          </a:p>
          <a:p>
            <a:endParaRPr lang="en-AU" dirty="0"/>
          </a:p>
        </p:txBody>
      </p:sp>
    </p:spTree>
    <p:extLst>
      <p:ext uri="{BB962C8B-B14F-4D97-AF65-F5344CB8AC3E}">
        <p14:creationId xmlns:p14="http://schemas.microsoft.com/office/powerpoint/2010/main" val="305339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46</a:t>
            </a:fld>
            <a:endParaRPr lang="en-AU" dirty="0"/>
          </a:p>
        </p:txBody>
      </p:sp>
      <p:sp>
        <p:nvSpPr>
          <p:cNvPr id="3" name="Title 2"/>
          <p:cNvSpPr>
            <a:spLocks noGrp="1"/>
          </p:cNvSpPr>
          <p:nvPr>
            <p:ph type="title"/>
          </p:nvPr>
        </p:nvSpPr>
        <p:spPr/>
        <p:txBody>
          <a:bodyPr/>
          <a:lstStyle/>
          <a:p>
            <a:r>
              <a:rPr lang="en-US" dirty="0"/>
              <a:t>Flows</a:t>
            </a:r>
            <a:endParaRPr lang="en-AU" dirty="0"/>
          </a:p>
        </p:txBody>
      </p:sp>
      <p:pic>
        <p:nvPicPr>
          <p:cNvPr id="5" name="Picture 4"/>
          <p:cNvPicPr>
            <a:picLocks noChangeAspect="1"/>
          </p:cNvPicPr>
          <p:nvPr/>
        </p:nvPicPr>
        <p:blipFill>
          <a:blip r:embed="rId3"/>
          <a:stretch>
            <a:fillRect/>
          </a:stretch>
        </p:blipFill>
        <p:spPr>
          <a:xfrm>
            <a:off x="4892943" y="2286794"/>
            <a:ext cx="2309829" cy="3048022"/>
          </a:xfrm>
          <a:prstGeom prst="rect">
            <a:avLst/>
          </a:prstGeom>
        </p:spPr>
      </p:pic>
      <p:sp>
        <p:nvSpPr>
          <p:cNvPr id="6" name="TextBox 5"/>
          <p:cNvSpPr txBox="1"/>
          <p:nvPr/>
        </p:nvSpPr>
        <p:spPr>
          <a:xfrm>
            <a:off x="2209292" y="2286794"/>
            <a:ext cx="2299027" cy="523220"/>
          </a:xfrm>
          <a:prstGeom prst="rect">
            <a:avLst/>
          </a:prstGeom>
          <a:noFill/>
        </p:spPr>
        <p:txBody>
          <a:bodyPr wrap="none" rtlCol="0">
            <a:spAutoFit/>
          </a:bodyPr>
          <a:lstStyle/>
          <a:p>
            <a:pPr algn="r"/>
            <a:r>
              <a:rPr lang="en-US" sz="2800" dirty="0">
                <a:latin typeface="Agency FB" panose="020B0503020202020204" pitchFamily="34" charset="0"/>
              </a:rPr>
              <a:t>Authorization code</a:t>
            </a:r>
            <a:endParaRPr lang="en-AU" sz="2800" dirty="0">
              <a:latin typeface="Agency FB" panose="020B0503020202020204" pitchFamily="34" charset="0"/>
            </a:endParaRPr>
          </a:p>
        </p:txBody>
      </p:sp>
      <p:sp>
        <p:nvSpPr>
          <p:cNvPr id="7" name="TextBox 6"/>
          <p:cNvSpPr txBox="1"/>
          <p:nvPr/>
        </p:nvSpPr>
        <p:spPr>
          <a:xfrm>
            <a:off x="3490092" y="3497095"/>
            <a:ext cx="1018227" cy="523220"/>
          </a:xfrm>
          <a:prstGeom prst="rect">
            <a:avLst/>
          </a:prstGeom>
          <a:noFill/>
        </p:spPr>
        <p:txBody>
          <a:bodyPr wrap="none" rtlCol="0">
            <a:spAutoFit/>
          </a:bodyPr>
          <a:lstStyle/>
          <a:p>
            <a:pPr algn="r"/>
            <a:r>
              <a:rPr lang="en-US" sz="2800" dirty="0">
                <a:latin typeface="Agency FB" panose="020B0503020202020204" pitchFamily="34" charset="0"/>
              </a:rPr>
              <a:t>Implicit</a:t>
            </a:r>
            <a:endParaRPr lang="en-AU" sz="2800" dirty="0">
              <a:latin typeface="Agency FB" panose="020B0503020202020204" pitchFamily="34" charset="0"/>
            </a:endParaRPr>
          </a:p>
        </p:txBody>
      </p:sp>
      <p:sp>
        <p:nvSpPr>
          <p:cNvPr id="8" name="TextBox 7"/>
          <p:cNvSpPr txBox="1"/>
          <p:nvPr/>
        </p:nvSpPr>
        <p:spPr>
          <a:xfrm>
            <a:off x="3586272" y="4707396"/>
            <a:ext cx="922047" cy="523220"/>
          </a:xfrm>
          <a:prstGeom prst="rect">
            <a:avLst/>
          </a:prstGeom>
          <a:noFill/>
        </p:spPr>
        <p:txBody>
          <a:bodyPr wrap="none" rtlCol="0">
            <a:spAutoFit/>
          </a:bodyPr>
          <a:lstStyle/>
          <a:p>
            <a:pPr algn="r"/>
            <a:r>
              <a:rPr lang="en-US" sz="2800" dirty="0">
                <a:latin typeface="Agency FB" panose="020B0503020202020204" pitchFamily="34" charset="0"/>
              </a:rPr>
              <a:t>Hybrid</a:t>
            </a:r>
            <a:endParaRPr lang="en-AU" sz="2800" dirty="0">
              <a:latin typeface="Agency FB" panose="020B0503020202020204" pitchFamily="34" charset="0"/>
            </a:endParaRPr>
          </a:p>
        </p:txBody>
      </p:sp>
      <p:sp>
        <p:nvSpPr>
          <p:cNvPr id="9" name="TextBox 8"/>
          <p:cNvSpPr txBox="1"/>
          <p:nvPr/>
        </p:nvSpPr>
        <p:spPr>
          <a:xfrm>
            <a:off x="7684716" y="2891944"/>
            <a:ext cx="3382657" cy="523220"/>
          </a:xfrm>
          <a:prstGeom prst="rect">
            <a:avLst/>
          </a:prstGeom>
          <a:noFill/>
        </p:spPr>
        <p:txBody>
          <a:bodyPr wrap="none" rtlCol="0">
            <a:spAutoFit/>
          </a:bodyPr>
          <a:lstStyle/>
          <a:p>
            <a:r>
              <a:rPr lang="en-US" sz="2800" dirty="0">
                <a:latin typeface="Agency FB" panose="020B0503020202020204" pitchFamily="34" charset="0"/>
              </a:rPr>
              <a:t>Resource owner credentials</a:t>
            </a:r>
            <a:endParaRPr lang="en-AU" sz="2800" dirty="0">
              <a:latin typeface="Agency FB" panose="020B0503020202020204" pitchFamily="34" charset="0"/>
            </a:endParaRPr>
          </a:p>
        </p:txBody>
      </p:sp>
      <p:sp>
        <p:nvSpPr>
          <p:cNvPr id="10" name="TextBox 9"/>
          <p:cNvSpPr txBox="1"/>
          <p:nvPr/>
        </p:nvSpPr>
        <p:spPr>
          <a:xfrm>
            <a:off x="7684716" y="4102245"/>
            <a:ext cx="2172390" cy="523220"/>
          </a:xfrm>
          <a:prstGeom prst="rect">
            <a:avLst/>
          </a:prstGeom>
          <a:noFill/>
        </p:spPr>
        <p:txBody>
          <a:bodyPr wrap="none" rtlCol="0">
            <a:spAutoFit/>
          </a:bodyPr>
          <a:lstStyle/>
          <a:p>
            <a:r>
              <a:rPr lang="en-US" sz="2800" dirty="0">
                <a:latin typeface="Agency FB" panose="020B0503020202020204" pitchFamily="34" charset="0"/>
              </a:rPr>
              <a:t>Client credentials</a:t>
            </a:r>
            <a:endParaRPr lang="en-AU" sz="2800" dirty="0">
              <a:latin typeface="Agency FB" panose="020B0503020202020204" pitchFamily="34" charset="0"/>
            </a:endParaRPr>
          </a:p>
        </p:txBody>
      </p:sp>
    </p:spTree>
    <p:extLst>
      <p:ext uri="{BB962C8B-B14F-4D97-AF65-F5344CB8AC3E}">
        <p14:creationId xmlns:p14="http://schemas.microsoft.com/office/powerpoint/2010/main" val="295097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flow</a:t>
            </a:r>
            <a:endParaRPr lang="en-AU" dirty="0"/>
          </a:p>
        </p:txBody>
      </p:sp>
      <p:sp>
        <p:nvSpPr>
          <p:cNvPr id="3" name="Content Placeholder 2"/>
          <p:cNvSpPr>
            <a:spLocks noGrp="1"/>
          </p:cNvSpPr>
          <p:nvPr>
            <p:ph idx="1"/>
          </p:nvPr>
        </p:nvSpPr>
        <p:spPr/>
        <p:txBody>
          <a:bodyPr/>
          <a:lstStyle/>
          <a:p>
            <a:r>
              <a:rPr lang="en-AU" dirty="0"/>
              <a:t>Interactive vs non-interactive</a:t>
            </a:r>
          </a:p>
          <a:p>
            <a:r>
              <a:rPr lang="en-US" dirty="0"/>
              <a:t>Confidential vs public </a:t>
            </a:r>
            <a:r>
              <a:rPr lang="en-US" dirty="0" smtClean="0"/>
              <a:t>relying parties</a:t>
            </a:r>
            <a:endParaRPr lang="en-US" dirty="0"/>
          </a:p>
          <a:p>
            <a:r>
              <a:rPr lang="en-US" dirty="0"/>
              <a:t>What credentials are being used and who should see them?</a:t>
            </a:r>
          </a:p>
          <a:p>
            <a:r>
              <a:rPr lang="en-US" dirty="0"/>
              <a:t>What type of token(s) are you after?</a:t>
            </a:r>
            <a:endParaRPr lang="en-AU" dirty="0"/>
          </a:p>
          <a:p>
            <a:pPr marL="0" indent="0">
              <a:buNone/>
            </a:pPr>
            <a:endParaRPr lang="en-US" dirty="0"/>
          </a:p>
          <a:p>
            <a:pPr marL="0" indent="0">
              <a:buNone/>
            </a:pP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47</a:t>
            </a:fld>
            <a:endParaRPr lang="en-AU"/>
          </a:p>
        </p:txBody>
      </p:sp>
    </p:spTree>
    <p:extLst>
      <p:ext uri="{BB962C8B-B14F-4D97-AF65-F5344CB8AC3E}">
        <p14:creationId xmlns:p14="http://schemas.microsoft.com/office/powerpoint/2010/main" val="13051388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86983619"/>
              </p:ext>
            </p:extLst>
          </p:nvPr>
        </p:nvGraphicFramePr>
        <p:xfrm>
          <a:off x="838200" y="4027964"/>
          <a:ext cx="10048874" cy="2373630"/>
        </p:xfrm>
        <a:graphic>
          <a:graphicData uri="http://schemas.openxmlformats.org/drawingml/2006/table">
            <a:tbl>
              <a:tblPr/>
              <a:tblGrid>
                <a:gridCol w="5024437">
                  <a:extLst>
                    <a:ext uri="{9D8B030D-6E8A-4147-A177-3AD203B41FA5}">
                      <a16:colId xmlns:a16="http://schemas.microsoft.com/office/drawing/2014/main" xmlns="" val="20000"/>
                    </a:ext>
                  </a:extLst>
                </a:gridCol>
                <a:gridCol w="5024437">
                  <a:extLst>
                    <a:ext uri="{9D8B030D-6E8A-4147-A177-3AD203B41FA5}">
                      <a16:colId xmlns:a16="http://schemas.microsoft.com/office/drawing/2014/main" xmlns="" val="20001"/>
                    </a:ext>
                  </a:extLst>
                </a:gridCol>
              </a:tblGrid>
              <a:tr h="339090">
                <a:tc>
                  <a:txBody>
                    <a:bodyPr/>
                    <a:lstStyle/>
                    <a:p>
                      <a:pPr algn="l"/>
                      <a:r>
                        <a:rPr lang="en-AU" sz="2100" b="1" dirty="0">
                          <a:effectLst/>
                        </a:rPr>
                        <a:t>"</a:t>
                      </a:r>
                      <a:r>
                        <a:rPr lang="en-AU" sz="2100" b="1" dirty="0" err="1">
                          <a:effectLst/>
                        </a:rPr>
                        <a:t>response_type</a:t>
                      </a:r>
                      <a:r>
                        <a:rPr lang="en-AU" sz="2100" b="1" dirty="0">
                          <a:effectLst/>
                        </a:rPr>
                        <a:t>" value</a:t>
                      </a:r>
                    </a:p>
                  </a:txBody>
                  <a:tcPr marL="9525" marR="9525" marT="9525" marB="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4288" cap="flat" cmpd="sng" algn="ctr">
                      <a:solidFill>
                        <a:srgbClr val="000000"/>
                      </a:solidFill>
                      <a:prstDash val="solid"/>
                      <a:round/>
                      <a:headEnd type="none" w="med" len="med"/>
                      <a:tailEnd type="none" w="med" len="med"/>
                    </a:lnB>
                    <a:solidFill>
                      <a:srgbClr val="FFFFFF">
                        <a:alpha val="89804"/>
                      </a:srgbClr>
                    </a:solidFill>
                  </a:tcPr>
                </a:tc>
                <a:tc>
                  <a:txBody>
                    <a:bodyPr/>
                    <a:lstStyle/>
                    <a:p>
                      <a:pPr algn="l"/>
                      <a:r>
                        <a:rPr lang="en-AU" sz="2100" b="1" dirty="0">
                          <a:effectLst/>
                        </a:rPr>
                        <a:t>Flow</a:t>
                      </a:r>
                    </a:p>
                  </a:txBody>
                  <a:tcPr marL="9525" marR="9525" marT="9525" marB="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4288" cap="flat" cmpd="sng" algn="ctr">
                      <a:solidFill>
                        <a:srgbClr val="000000"/>
                      </a:solidFill>
                      <a:prstDash val="solid"/>
                      <a:round/>
                      <a:headEnd type="none" w="med" len="med"/>
                      <a:tailEnd type="none" w="med" len="med"/>
                    </a:lnB>
                    <a:solidFill>
                      <a:srgbClr val="FFFFFF">
                        <a:alpha val="89804"/>
                      </a:srgbClr>
                    </a:solidFill>
                  </a:tcPr>
                </a:tc>
                <a:extLst>
                  <a:ext uri="{0D108BD9-81ED-4DB2-BD59-A6C34878D82A}">
                    <a16:rowId xmlns:a16="http://schemas.microsoft.com/office/drawing/2014/main" xmlns="" val="10000"/>
                  </a:ext>
                </a:extLst>
              </a:tr>
              <a:tr h="339090">
                <a:tc>
                  <a:txBody>
                    <a:bodyPr/>
                    <a:lstStyle/>
                    <a:p>
                      <a:pPr algn="l"/>
                      <a:r>
                        <a:rPr lang="en-AU" sz="2100">
                          <a:effectLst/>
                        </a:rPr>
                        <a:t>code </a:t>
                      </a:r>
                    </a:p>
                  </a:txBody>
                  <a:tcPr marL="9525" marR="9525" marT="9525" marB="9525">
                    <a:lnL>
                      <a:noFill/>
                    </a:lnL>
                    <a:lnR>
                      <a:noFill/>
                    </a:lnR>
                    <a:lnT w="14288" cap="flat" cmpd="sng" algn="ctr">
                      <a:solidFill>
                        <a:srgbClr val="000000"/>
                      </a:solidFill>
                      <a:prstDash val="solid"/>
                      <a:round/>
                      <a:headEnd type="none" w="med" len="med"/>
                      <a:tailEnd type="none" w="med" len="med"/>
                    </a:lnT>
                    <a:lnB>
                      <a:noFill/>
                    </a:lnB>
                    <a:solidFill>
                      <a:srgbClr val="FFFFFF">
                        <a:alpha val="89804"/>
                      </a:srgbClr>
                    </a:solidFill>
                  </a:tcPr>
                </a:tc>
                <a:tc>
                  <a:txBody>
                    <a:bodyPr/>
                    <a:lstStyle/>
                    <a:p>
                      <a:pPr algn="l"/>
                      <a:r>
                        <a:rPr lang="en-AU" sz="2100">
                          <a:effectLst/>
                        </a:rPr>
                        <a:t>Authorization Code Flow</a:t>
                      </a:r>
                    </a:p>
                  </a:txBody>
                  <a:tcPr marL="9525" marR="9525" marT="9525" marB="9525">
                    <a:lnL>
                      <a:noFill/>
                    </a:lnL>
                    <a:lnR>
                      <a:noFill/>
                    </a:lnR>
                    <a:lnT w="14288" cap="flat" cmpd="sng" algn="ctr">
                      <a:solidFill>
                        <a:srgbClr val="000000"/>
                      </a:solidFill>
                      <a:prstDash val="solid"/>
                      <a:round/>
                      <a:headEnd type="none" w="med" len="med"/>
                      <a:tailEnd type="none" w="med" len="med"/>
                    </a:lnT>
                    <a:lnB>
                      <a:noFill/>
                    </a:lnB>
                    <a:solidFill>
                      <a:srgbClr val="FFFFFF">
                        <a:alpha val="89804"/>
                      </a:srgbClr>
                    </a:solidFill>
                  </a:tcPr>
                </a:tc>
                <a:extLst>
                  <a:ext uri="{0D108BD9-81ED-4DB2-BD59-A6C34878D82A}">
                    <a16:rowId xmlns:a16="http://schemas.microsoft.com/office/drawing/2014/main" xmlns="" val="10001"/>
                  </a:ext>
                </a:extLst>
              </a:tr>
              <a:tr h="339090">
                <a:tc>
                  <a:txBody>
                    <a:bodyPr/>
                    <a:lstStyle/>
                    <a:p>
                      <a:pPr algn="l"/>
                      <a:r>
                        <a:rPr lang="en-AU" sz="2100" dirty="0" err="1">
                          <a:effectLst/>
                        </a:rPr>
                        <a:t>id_token</a:t>
                      </a:r>
                      <a:r>
                        <a:rPr lang="en-AU" sz="2100" dirty="0">
                          <a:effectLst/>
                        </a:rPr>
                        <a:t>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Implicit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xmlns="" val="10002"/>
                  </a:ext>
                </a:extLst>
              </a:tr>
              <a:tr h="339090">
                <a:tc>
                  <a:txBody>
                    <a:bodyPr/>
                    <a:lstStyle/>
                    <a:p>
                      <a:pPr algn="l"/>
                      <a:r>
                        <a:rPr lang="en-AU" sz="2100">
                          <a:effectLst/>
                        </a:rPr>
                        <a:t>id_token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Implicit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xmlns="" val="10003"/>
                  </a:ext>
                </a:extLst>
              </a:tr>
              <a:tr h="339090">
                <a:tc>
                  <a:txBody>
                    <a:bodyPr/>
                    <a:lstStyle/>
                    <a:p>
                      <a:pPr algn="l"/>
                      <a:r>
                        <a:rPr lang="en-AU" sz="2100">
                          <a:effectLst/>
                        </a:rPr>
                        <a:t>code id_token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Hybrid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xmlns="" val="10004"/>
                  </a:ext>
                </a:extLst>
              </a:tr>
              <a:tr h="339090">
                <a:tc>
                  <a:txBody>
                    <a:bodyPr/>
                    <a:lstStyle/>
                    <a:p>
                      <a:pPr algn="l"/>
                      <a:r>
                        <a:rPr lang="en-AU" sz="2100">
                          <a:effectLst/>
                        </a:rPr>
                        <a:t>code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Hybrid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xmlns="" val="10005"/>
                  </a:ext>
                </a:extLst>
              </a:tr>
              <a:tr h="339090">
                <a:tc>
                  <a:txBody>
                    <a:bodyPr/>
                    <a:lstStyle/>
                    <a:p>
                      <a:pPr algn="l"/>
                      <a:r>
                        <a:rPr lang="en-AU" sz="2100">
                          <a:effectLst/>
                        </a:rPr>
                        <a:t>code id_token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dirty="0">
                          <a:effectLst/>
                        </a:rPr>
                        <a:t>Hybrid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xmlns="" val="10006"/>
                  </a:ext>
                </a:extLst>
              </a:tr>
            </a:tbl>
          </a:graphicData>
        </a:graphic>
      </p:graphicFrame>
      <p:sp>
        <p:nvSpPr>
          <p:cNvPr id="2" name="Title 1"/>
          <p:cNvSpPr>
            <a:spLocks noGrp="1"/>
          </p:cNvSpPr>
          <p:nvPr>
            <p:ph type="title"/>
          </p:nvPr>
        </p:nvSpPr>
        <p:spPr/>
        <p:txBody>
          <a:bodyPr/>
          <a:lstStyle/>
          <a:p>
            <a:r>
              <a:rPr lang="en-US" dirty="0"/>
              <a:t>Interactive flows</a:t>
            </a:r>
            <a:endParaRPr lang="en-AU"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2914056"/>
              </p:ext>
            </p:extLst>
          </p:nvPr>
        </p:nvGraphicFramePr>
        <p:xfrm>
          <a:off x="1599406" y="1600994"/>
          <a:ext cx="7694212" cy="2045684"/>
        </p:xfrm>
        <a:graphic>
          <a:graphicData uri="http://schemas.openxmlformats.org/drawingml/2006/table">
            <a:tbl>
              <a:tblPr>
                <a:tableStyleId>{3C2FFA5D-87B4-456A-9821-1D502468CF0F}</a:tableStyleId>
              </a:tblPr>
              <a:tblGrid>
                <a:gridCol w="1923553">
                  <a:extLst>
                    <a:ext uri="{9D8B030D-6E8A-4147-A177-3AD203B41FA5}">
                      <a16:colId xmlns:a16="http://schemas.microsoft.com/office/drawing/2014/main" xmlns="" val="20000"/>
                    </a:ext>
                  </a:extLst>
                </a:gridCol>
                <a:gridCol w="1923553">
                  <a:extLst>
                    <a:ext uri="{9D8B030D-6E8A-4147-A177-3AD203B41FA5}">
                      <a16:colId xmlns:a16="http://schemas.microsoft.com/office/drawing/2014/main" xmlns="" val="20001"/>
                    </a:ext>
                  </a:extLst>
                </a:gridCol>
                <a:gridCol w="1923553">
                  <a:extLst>
                    <a:ext uri="{9D8B030D-6E8A-4147-A177-3AD203B41FA5}">
                      <a16:colId xmlns:a16="http://schemas.microsoft.com/office/drawing/2014/main" xmlns="" val="20002"/>
                    </a:ext>
                  </a:extLst>
                </a:gridCol>
                <a:gridCol w="1923553">
                  <a:extLst>
                    <a:ext uri="{9D8B030D-6E8A-4147-A177-3AD203B41FA5}">
                      <a16:colId xmlns:a16="http://schemas.microsoft.com/office/drawing/2014/main" xmlns="" val="20003"/>
                    </a:ext>
                  </a:extLst>
                </a:gridCol>
              </a:tblGrid>
              <a:tr h="504682">
                <a:tc>
                  <a:txBody>
                    <a:bodyPr/>
                    <a:lstStyle/>
                    <a:p>
                      <a:pPr algn="ctr"/>
                      <a:r>
                        <a:rPr lang="en-AU" sz="1400" b="1" dirty="0">
                          <a:effectLst/>
                        </a:rPr>
                        <a:t>Property</a:t>
                      </a:r>
                    </a:p>
                  </a:txBody>
                  <a:tcPr marL="7293" marR="7293" marT="7293" marB="7293" anchor="ctr"/>
                </a:tc>
                <a:tc>
                  <a:txBody>
                    <a:bodyPr/>
                    <a:lstStyle/>
                    <a:p>
                      <a:pPr algn="ctr"/>
                      <a:r>
                        <a:rPr lang="en-AU" sz="1400" b="1" dirty="0">
                          <a:effectLst/>
                        </a:rPr>
                        <a:t>Authorization</a:t>
                      </a:r>
                    </a:p>
                    <a:p>
                      <a:pPr algn="ctr"/>
                      <a:r>
                        <a:rPr lang="en-AU" sz="1400" b="1" dirty="0">
                          <a:effectLst/>
                        </a:rPr>
                        <a:t>Code Flow</a:t>
                      </a:r>
                    </a:p>
                  </a:txBody>
                  <a:tcPr marL="7293" marR="7293" marT="7293" marB="7293" anchor="ctr"/>
                </a:tc>
                <a:tc>
                  <a:txBody>
                    <a:bodyPr/>
                    <a:lstStyle/>
                    <a:p>
                      <a:pPr algn="ctr"/>
                      <a:r>
                        <a:rPr lang="en-AU" sz="1400" b="1" dirty="0">
                          <a:effectLst/>
                        </a:rPr>
                        <a:t>Implicit Flow</a:t>
                      </a:r>
                    </a:p>
                  </a:txBody>
                  <a:tcPr marL="7293" marR="7293" marT="7293" marB="7293" anchor="ctr"/>
                </a:tc>
                <a:tc>
                  <a:txBody>
                    <a:bodyPr/>
                    <a:lstStyle/>
                    <a:p>
                      <a:pPr algn="ctr"/>
                      <a:r>
                        <a:rPr lang="en-AU" sz="1400" b="1" dirty="0">
                          <a:effectLst/>
                        </a:rPr>
                        <a:t>Hybrid Flow</a:t>
                      </a:r>
                    </a:p>
                  </a:txBody>
                  <a:tcPr marL="7293" marR="7293" marT="7293" marB="7293" anchor="ctr"/>
                </a:tc>
                <a:extLst>
                  <a:ext uri="{0D108BD9-81ED-4DB2-BD59-A6C34878D82A}">
                    <a16:rowId xmlns:a16="http://schemas.microsoft.com/office/drawing/2014/main" xmlns="" val="10000"/>
                  </a:ext>
                </a:extLst>
              </a:tr>
              <a:tr h="504682">
                <a:tc>
                  <a:txBody>
                    <a:bodyPr/>
                    <a:lstStyle/>
                    <a:p>
                      <a:pPr algn="l"/>
                      <a:r>
                        <a:rPr lang="en-US" sz="1400" dirty="0">
                          <a:effectLst/>
                        </a:rPr>
                        <a:t>Tokens not revealed to User Agent</a:t>
                      </a:r>
                    </a:p>
                  </a:txBody>
                  <a:tcPr marL="45720" marR="45720"/>
                </a:tc>
                <a:tc>
                  <a:txBody>
                    <a:bodyPr/>
                    <a:lstStyle/>
                    <a:p>
                      <a:pPr algn="ctr"/>
                      <a:r>
                        <a:rPr lang="en-AU" sz="1400">
                          <a:effectLst/>
                        </a:rPr>
                        <a:t>yes</a:t>
                      </a:r>
                    </a:p>
                  </a:txBody>
                  <a:tcPr marL="7293" marR="7293" marT="7293" marB="7293"/>
                </a:tc>
                <a:tc>
                  <a:txBody>
                    <a:bodyPr/>
                    <a:lstStyle/>
                    <a:p>
                      <a:pPr algn="ctr"/>
                      <a:r>
                        <a:rPr lang="en-AU" sz="1400" dirty="0">
                          <a:effectLst/>
                        </a:rPr>
                        <a:t>no</a:t>
                      </a:r>
                    </a:p>
                  </a:txBody>
                  <a:tcPr marL="7293" marR="7293" marT="7293" marB="7293"/>
                </a:tc>
                <a:tc>
                  <a:txBody>
                    <a:bodyPr/>
                    <a:lstStyle/>
                    <a:p>
                      <a:pPr algn="ctr"/>
                      <a:r>
                        <a:rPr lang="en-AU" sz="1400">
                          <a:effectLst/>
                        </a:rPr>
                        <a:t>no</a:t>
                      </a:r>
                    </a:p>
                  </a:txBody>
                  <a:tcPr marL="7293" marR="7293" marT="7293" marB="7293"/>
                </a:tc>
                <a:extLst>
                  <a:ext uri="{0D108BD9-81ED-4DB2-BD59-A6C34878D82A}">
                    <a16:rowId xmlns:a16="http://schemas.microsoft.com/office/drawing/2014/main" xmlns="" val="10001"/>
                  </a:ext>
                </a:extLst>
              </a:tr>
              <a:tr h="504682">
                <a:tc>
                  <a:txBody>
                    <a:bodyPr/>
                    <a:lstStyle/>
                    <a:p>
                      <a:pPr algn="l"/>
                      <a:r>
                        <a:rPr lang="en-AU" sz="1400" dirty="0">
                          <a:effectLst/>
                        </a:rPr>
                        <a:t>Refresh Token possible</a:t>
                      </a:r>
                    </a:p>
                  </a:txBody>
                  <a:tcPr marL="45720" marR="45720"/>
                </a:tc>
                <a:tc>
                  <a:txBody>
                    <a:bodyPr/>
                    <a:lstStyle/>
                    <a:p>
                      <a:pPr algn="ctr"/>
                      <a:r>
                        <a:rPr lang="en-AU" sz="1400" dirty="0">
                          <a:effectLst/>
                        </a:rPr>
                        <a:t>yes</a:t>
                      </a:r>
                    </a:p>
                  </a:txBody>
                  <a:tcPr marL="7293" marR="7293" marT="7293" marB="7293"/>
                </a:tc>
                <a:tc>
                  <a:txBody>
                    <a:bodyPr/>
                    <a:lstStyle/>
                    <a:p>
                      <a:pPr algn="ctr"/>
                      <a:r>
                        <a:rPr lang="en-AU" sz="1400" dirty="0">
                          <a:effectLst/>
                        </a:rPr>
                        <a:t>no</a:t>
                      </a:r>
                    </a:p>
                  </a:txBody>
                  <a:tcPr marL="7293" marR="7293" marT="7293" marB="7293"/>
                </a:tc>
                <a:tc>
                  <a:txBody>
                    <a:bodyPr/>
                    <a:lstStyle/>
                    <a:p>
                      <a:pPr algn="ctr"/>
                      <a:r>
                        <a:rPr lang="en-AU" sz="1400" dirty="0">
                          <a:effectLst/>
                        </a:rPr>
                        <a:t>yes</a:t>
                      </a:r>
                    </a:p>
                  </a:txBody>
                  <a:tcPr marL="7293" marR="7293" marT="7293" marB="7293"/>
                </a:tc>
                <a:extLst>
                  <a:ext uri="{0D108BD9-81ED-4DB2-BD59-A6C34878D82A}">
                    <a16:rowId xmlns:a16="http://schemas.microsoft.com/office/drawing/2014/main" xmlns="" val="10002"/>
                  </a:ext>
                </a:extLst>
              </a:tr>
              <a:tr h="504682">
                <a:tc>
                  <a:txBody>
                    <a:bodyPr/>
                    <a:lstStyle/>
                    <a:p>
                      <a:pPr algn="l"/>
                      <a:r>
                        <a:rPr lang="en-US" sz="1400" dirty="0">
                          <a:effectLst/>
                        </a:rPr>
                        <a:t>Communication in one round trip</a:t>
                      </a:r>
                    </a:p>
                  </a:txBody>
                  <a:tcPr marL="45720" marR="45720"/>
                </a:tc>
                <a:tc>
                  <a:txBody>
                    <a:bodyPr/>
                    <a:lstStyle/>
                    <a:p>
                      <a:pPr algn="ctr"/>
                      <a:r>
                        <a:rPr lang="en-AU" sz="1400">
                          <a:effectLst/>
                        </a:rPr>
                        <a:t>no</a:t>
                      </a:r>
                    </a:p>
                  </a:txBody>
                  <a:tcPr marL="7293" marR="7293" marT="7293" marB="7293"/>
                </a:tc>
                <a:tc>
                  <a:txBody>
                    <a:bodyPr/>
                    <a:lstStyle/>
                    <a:p>
                      <a:pPr algn="ctr"/>
                      <a:r>
                        <a:rPr lang="en-AU" sz="1400">
                          <a:effectLst/>
                        </a:rPr>
                        <a:t>yes</a:t>
                      </a:r>
                    </a:p>
                  </a:txBody>
                  <a:tcPr marL="7293" marR="7293" marT="7293" marB="7293"/>
                </a:tc>
                <a:tc>
                  <a:txBody>
                    <a:bodyPr/>
                    <a:lstStyle/>
                    <a:p>
                      <a:pPr algn="ctr"/>
                      <a:r>
                        <a:rPr lang="en-AU" sz="1400" dirty="0">
                          <a:effectLst/>
                        </a:rPr>
                        <a:t>no</a:t>
                      </a:r>
                    </a:p>
                  </a:txBody>
                  <a:tcPr marL="7293" marR="7293" marT="7293" marB="7293"/>
                </a:tc>
                <a:extLst>
                  <a:ext uri="{0D108BD9-81ED-4DB2-BD59-A6C34878D82A}">
                    <a16:rowId xmlns:a16="http://schemas.microsoft.com/office/drawing/2014/main" xmlns="" val="10003"/>
                  </a:ext>
                </a:extLst>
              </a:tr>
            </a:tbl>
          </a:graphicData>
        </a:graphic>
      </p:graphicFrame>
      <p:sp>
        <p:nvSpPr>
          <p:cNvPr id="4" name="Slide Number Placeholder 3"/>
          <p:cNvSpPr>
            <a:spLocks noGrp="1"/>
          </p:cNvSpPr>
          <p:nvPr>
            <p:ph type="sldNum" sz="quarter" idx="12"/>
          </p:nvPr>
        </p:nvSpPr>
        <p:spPr/>
        <p:txBody>
          <a:bodyPr/>
          <a:lstStyle/>
          <a:p>
            <a:fld id="{1DEBBDC7-4A1B-43E6-8DA6-58148E08E8A6}" type="slidenum">
              <a:rPr lang="en-AU" smtClean="0"/>
              <a:t>48</a:t>
            </a:fld>
            <a:endParaRPr lang="en-AU"/>
          </a:p>
        </p:txBody>
      </p:sp>
    </p:spTree>
    <p:extLst>
      <p:ext uri="{BB962C8B-B14F-4D97-AF65-F5344CB8AC3E}">
        <p14:creationId xmlns:p14="http://schemas.microsoft.com/office/powerpoint/2010/main" val="163016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endParaRPr lang="en-AU" dirty="0"/>
          </a:p>
        </p:txBody>
      </p:sp>
      <p:sp>
        <p:nvSpPr>
          <p:cNvPr id="3" name="Content Placeholder 2"/>
          <p:cNvSpPr>
            <a:spLocks noGrp="1"/>
          </p:cNvSpPr>
          <p:nvPr>
            <p:ph idx="1"/>
          </p:nvPr>
        </p:nvSpPr>
        <p:spPr/>
        <p:txBody>
          <a:bodyPr/>
          <a:lstStyle/>
          <a:p>
            <a:r>
              <a:rPr lang="en-US" dirty="0"/>
              <a:t>(3-legged OAuth)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49</a:t>
            </a:fld>
            <a:endParaRPr lang="en-AU"/>
          </a:p>
        </p:txBody>
      </p:sp>
      <p:pic>
        <p:nvPicPr>
          <p:cNvPr id="41"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a:stretch>
            <a:fillRect/>
          </a:stretch>
        </p:blipFill>
        <p:spPr>
          <a:xfrm>
            <a:off x="5510737" y="5127851"/>
            <a:ext cx="1235310" cy="1133011"/>
          </a:xfrm>
          <a:prstGeom prst="rect">
            <a:avLst/>
          </a:prstGeom>
        </p:spPr>
      </p:pic>
      <p:pic>
        <p:nvPicPr>
          <p:cNvPr id="43" name="Picture 42"/>
          <p:cNvPicPr>
            <a:picLocks noChangeAspect="1"/>
          </p:cNvPicPr>
          <p:nvPr/>
        </p:nvPicPr>
        <p:blipFill>
          <a:blip r:embed="rId5"/>
          <a:stretch>
            <a:fillRect/>
          </a:stretch>
        </p:blipFill>
        <p:spPr>
          <a:xfrm>
            <a:off x="8896603" y="1912524"/>
            <a:ext cx="914400" cy="1206631"/>
          </a:xfrm>
          <a:prstGeom prst="rect">
            <a:avLst/>
          </a:prstGeom>
        </p:spPr>
      </p:pic>
      <p:grpSp>
        <p:nvGrpSpPr>
          <p:cNvPr id="82" name="Group 81"/>
          <p:cNvGrpSpPr/>
          <p:nvPr/>
        </p:nvGrpSpPr>
        <p:grpSpPr>
          <a:xfrm>
            <a:off x="2538938" y="2968335"/>
            <a:ext cx="5257799" cy="1084128"/>
            <a:chOff x="2633084" y="2943651"/>
            <a:chExt cx="5257799" cy="1084128"/>
          </a:xfrm>
        </p:grpSpPr>
        <p:cxnSp>
          <p:nvCxnSpPr>
            <p:cNvPr id="49" name="Straight Arrow Connector 48"/>
            <p:cNvCxnSpPr/>
            <p:nvPr/>
          </p:nvCxnSpPr>
          <p:spPr>
            <a:xfrm flipH="1">
              <a:off x="2633084" y="2943651"/>
              <a:ext cx="5257799" cy="1084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4356324" y="3435065"/>
              <a:ext cx="1635384" cy="276999"/>
            </a:xfrm>
            <a:prstGeom prst="rect">
              <a:avLst/>
            </a:prstGeom>
            <a:solidFill>
              <a:schemeClr val="bg1"/>
            </a:solidFill>
          </p:spPr>
          <p:txBody>
            <a:bodyPr wrap="none" rtlCol="0">
              <a:spAutoFit/>
            </a:bodyPr>
            <a:lstStyle/>
            <a:p>
              <a:r>
                <a:rPr lang="en-GB" sz="1200" dirty="0">
                  <a:solidFill>
                    <a:schemeClr val="accent1"/>
                  </a:solidFill>
                </a:rPr>
                <a:t>3. Authorization code</a:t>
              </a:r>
            </a:p>
          </p:txBody>
        </p:sp>
      </p:grpSp>
      <p:grpSp>
        <p:nvGrpSpPr>
          <p:cNvPr id="83" name="Group 82"/>
          <p:cNvGrpSpPr/>
          <p:nvPr/>
        </p:nvGrpSpPr>
        <p:grpSpPr>
          <a:xfrm>
            <a:off x="2377364" y="2684175"/>
            <a:ext cx="5724173" cy="1107315"/>
            <a:chOff x="2471510" y="2659491"/>
            <a:chExt cx="5724173" cy="1107315"/>
          </a:xfrm>
        </p:grpSpPr>
        <p:cxnSp>
          <p:nvCxnSpPr>
            <p:cNvPr id="54" name="Straight Arrow Connector 53"/>
            <p:cNvCxnSpPr/>
            <p:nvPr/>
          </p:nvCxnSpPr>
          <p:spPr>
            <a:xfrm flipV="1">
              <a:off x="2471510" y="2659491"/>
              <a:ext cx="5724173" cy="1107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p:cNvSpPr txBox="1"/>
            <p:nvPr/>
          </p:nvSpPr>
          <p:spPr>
            <a:xfrm>
              <a:off x="2723308" y="3176510"/>
              <a:ext cx="1435458" cy="461665"/>
            </a:xfrm>
            <a:prstGeom prst="rect">
              <a:avLst/>
            </a:prstGeom>
            <a:solidFill>
              <a:schemeClr val="bg1"/>
            </a:solidFill>
          </p:spPr>
          <p:txBody>
            <a:bodyPr wrap="none" rtlCol="0">
              <a:spAutoFit/>
            </a:bodyPr>
            <a:lstStyle/>
            <a:p>
              <a:r>
                <a:rPr lang="en-GB" sz="1200" dirty="0"/>
                <a:t>2. Proof of identity</a:t>
              </a:r>
            </a:p>
            <a:p>
              <a:r>
                <a:rPr lang="en-GB" sz="1200" dirty="0"/>
                <a:t>e.g. credentials</a:t>
              </a:r>
            </a:p>
          </p:txBody>
        </p:sp>
      </p:grpSp>
      <p:grpSp>
        <p:nvGrpSpPr>
          <p:cNvPr id="79" name="Group 78"/>
          <p:cNvGrpSpPr/>
          <p:nvPr/>
        </p:nvGrpSpPr>
        <p:grpSpPr>
          <a:xfrm>
            <a:off x="2377365" y="4333733"/>
            <a:ext cx="3204362" cy="738007"/>
            <a:chOff x="2633083" y="4377419"/>
            <a:chExt cx="3042789" cy="669637"/>
          </a:xfrm>
        </p:grpSpPr>
        <p:cxnSp>
          <p:nvCxnSpPr>
            <p:cNvPr id="57" name="Straight Arrow Connector 56"/>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3461668" y="4456771"/>
              <a:ext cx="1552923" cy="251337"/>
            </a:xfrm>
            <a:prstGeom prst="rect">
              <a:avLst/>
            </a:prstGeom>
            <a:solidFill>
              <a:schemeClr val="bg1"/>
            </a:solidFill>
          </p:spPr>
          <p:txBody>
            <a:bodyPr wrap="none" rtlCol="0">
              <a:spAutoFit/>
            </a:bodyPr>
            <a:lstStyle/>
            <a:p>
              <a:r>
                <a:rPr lang="en-GB" sz="1200" dirty="0">
                  <a:solidFill>
                    <a:schemeClr val="accent1"/>
                  </a:solidFill>
                </a:rPr>
                <a:t>4. Authorization code</a:t>
              </a:r>
            </a:p>
          </p:txBody>
        </p:sp>
      </p:grpSp>
      <p:grpSp>
        <p:nvGrpSpPr>
          <p:cNvPr id="81" name="Group 80"/>
          <p:cNvGrpSpPr/>
          <p:nvPr/>
        </p:nvGrpSpPr>
        <p:grpSpPr>
          <a:xfrm>
            <a:off x="6095206" y="3598248"/>
            <a:ext cx="2648997" cy="1377204"/>
            <a:chOff x="6189352" y="3573564"/>
            <a:chExt cx="2648997" cy="1377204"/>
          </a:xfrm>
        </p:grpSpPr>
        <p:cxnSp>
          <p:nvCxnSpPr>
            <p:cNvPr id="62" name="Straight Arrow Connector 61"/>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6189352" y="3709910"/>
              <a:ext cx="2307042" cy="646331"/>
            </a:xfrm>
            <a:prstGeom prst="rect">
              <a:avLst/>
            </a:prstGeom>
            <a:solidFill>
              <a:schemeClr val="bg1"/>
            </a:solidFill>
          </p:spPr>
          <p:txBody>
            <a:bodyPr wrap="none" rtlCol="0">
              <a:spAutoFit/>
            </a:bodyPr>
            <a:lstStyle/>
            <a:p>
              <a:pPr algn="ctr"/>
              <a:r>
                <a:rPr lang="en-GB" sz="1200" dirty="0">
                  <a:solidFill>
                    <a:schemeClr val="accent1"/>
                  </a:solidFill>
                </a:rPr>
                <a:t>5. Client credentials</a:t>
              </a:r>
            </a:p>
            <a:p>
              <a:pPr algn="ctr"/>
              <a:r>
                <a:rPr lang="en-GB" sz="1200" dirty="0" err="1">
                  <a:solidFill>
                    <a:schemeClr val="accent1"/>
                  </a:solidFill>
                </a:rPr>
                <a:t>grant_type</a:t>
              </a:r>
              <a:r>
                <a:rPr lang="en-GB" sz="1200" dirty="0">
                  <a:solidFill>
                    <a:schemeClr val="accent1"/>
                  </a:solidFill>
                </a:rPr>
                <a:t>=</a:t>
              </a:r>
              <a:r>
                <a:rPr lang="en-GB" sz="1200" dirty="0" err="1">
                  <a:solidFill>
                    <a:schemeClr val="accent1"/>
                  </a:solidFill>
                </a:rPr>
                <a:t>authorization_code</a:t>
              </a:r>
              <a:endParaRPr lang="en-GB" sz="1200" dirty="0">
                <a:solidFill>
                  <a:schemeClr val="accent1"/>
                </a:solidFill>
              </a:endParaRPr>
            </a:p>
            <a:p>
              <a:pPr algn="ctr"/>
              <a:r>
                <a:rPr lang="en-GB" sz="1200" dirty="0">
                  <a:solidFill>
                    <a:schemeClr val="accent1"/>
                  </a:solidFill>
                </a:rPr>
                <a:t>Authorization code</a:t>
              </a:r>
            </a:p>
          </p:txBody>
        </p:sp>
      </p:grpSp>
      <p:grpSp>
        <p:nvGrpSpPr>
          <p:cNvPr id="80" name="Group 79"/>
          <p:cNvGrpSpPr/>
          <p:nvPr/>
        </p:nvGrpSpPr>
        <p:grpSpPr>
          <a:xfrm>
            <a:off x="6718229" y="3791490"/>
            <a:ext cx="2940374" cy="1585884"/>
            <a:chOff x="6812375" y="3766806"/>
            <a:chExt cx="2940374" cy="1585884"/>
          </a:xfrm>
        </p:grpSpPr>
        <p:cxnSp>
          <p:nvCxnSpPr>
            <p:cNvPr id="69" name="Straight Arrow Connector 68"/>
            <p:cNvCxnSpPr/>
            <p:nvPr/>
          </p:nvCxnSpPr>
          <p:spPr>
            <a:xfrm flipH="1">
              <a:off x="6812375" y="3766806"/>
              <a:ext cx="2940374" cy="1585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7704201" y="4420487"/>
              <a:ext cx="1093184" cy="646331"/>
            </a:xfrm>
            <a:prstGeom prst="rect">
              <a:avLst/>
            </a:prstGeom>
            <a:solidFill>
              <a:schemeClr val="bg1"/>
            </a:solidFill>
          </p:spPr>
          <p:txBody>
            <a:bodyPr wrap="none" rtlCol="0">
              <a:spAutoFit/>
            </a:bodyPr>
            <a:lstStyle/>
            <a:p>
              <a:pPr algn="ctr"/>
              <a:r>
                <a:rPr lang="en-GB" sz="1200" dirty="0">
                  <a:solidFill>
                    <a:schemeClr val="accent3"/>
                  </a:solidFill>
                </a:rPr>
                <a:t>6. </a:t>
              </a:r>
              <a:r>
                <a:rPr lang="en-GB" sz="1200" dirty="0" err="1">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a:p>
              <a:pPr algn="ctr"/>
              <a:r>
                <a:rPr lang="en-GB" sz="1200" dirty="0" err="1">
                  <a:solidFill>
                    <a:schemeClr val="accent1"/>
                  </a:solidFill>
                </a:rPr>
                <a:t>refresh_token</a:t>
              </a:r>
              <a:endParaRPr lang="en-GB" sz="1200" dirty="0">
                <a:solidFill>
                  <a:schemeClr val="accent1"/>
                </a:solidFill>
              </a:endParaRPr>
            </a:p>
          </p:txBody>
        </p:sp>
      </p:grpSp>
      <p:grpSp>
        <p:nvGrpSpPr>
          <p:cNvPr id="78" name="Group 77"/>
          <p:cNvGrpSpPr/>
          <p:nvPr/>
        </p:nvGrpSpPr>
        <p:grpSpPr>
          <a:xfrm>
            <a:off x="2263233" y="4652123"/>
            <a:ext cx="3107187" cy="994810"/>
            <a:chOff x="2357379" y="4627439"/>
            <a:chExt cx="3107187" cy="994810"/>
          </a:xfrm>
        </p:grpSpPr>
        <p:cxnSp>
          <p:nvCxnSpPr>
            <p:cNvPr id="73" name="Straight Arrow Connector 72"/>
            <p:cNvCxnSpPr/>
            <p:nvPr/>
          </p:nvCxnSpPr>
          <p:spPr>
            <a:xfrm flipH="1" flipV="1">
              <a:off x="2357379" y="4627439"/>
              <a:ext cx="3107187" cy="994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3316721" y="4970536"/>
              <a:ext cx="1275414" cy="276999"/>
            </a:xfrm>
            <a:prstGeom prst="rect">
              <a:avLst/>
            </a:prstGeom>
            <a:solidFill>
              <a:schemeClr val="bg1"/>
            </a:solidFill>
          </p:spPr>
          <p:txBody>
            <a:bodyPr wrap="none" rtlCol="0">
              <a:spAutoFit/>
            </a:bodyPr>
            <a:lstStyle/>
            <a:p>
              <a:r>
                <a:rPr lang="en-GB" sz="1200" dirty="0"/>
                <a:t>1. Login redirect</a:t>
              </a:r>
            </a:p>
          </p:txBody>
        </p:sp>
      </p:grpSp>
      <p:sp>
        <p:nvSpPr>
          <p:cNvPr id="17" name="Rectangle 16"/>
          <p:cNvSpPr/>
          <p:nvPr/>
        </p:nvSpPr>
        <p:spPr>
          <a:xfrm>
            <a:off x="8215668" y="2141124"/>
            <a:ext cx="5285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a:t>Authz</a:t>
            </a:r>
            <a:endParaRPr lang="en-US" sz="1400" dirty="0"/>
          </a:p>
          <a:p>
            <a:pPr algn="ctr"/>
            <a:r>
              <a:rPr lang="en-US" sz="1400" dirty="0"/>
              <a:t>Endpoint</a:t>
            </a:r>
            <a:endParaRPr lang="en-AU" sz="1400" dirty="0"/>
          </a:p>
        </p:txBody>
      </p:sp>
      <p:sp>
        <p:nvSpPr>
          <p:cNvPr id="18" name="Rectangle 17"/>
          <p:cNvSpPr/>
          <p:nvPr/>
        </p:nvSpPr>
        <p:spPr>
          <a:xfrm>
            <a:off x="8896603" y="3186032"/>
            <a:ext cx="928174" cy="494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Token</a:t>
            </a:r>
          </a:p>
          <a:p>
            <a:pPr algn="ctr"/>
            <a:r>
              <a:rPr lang="en-US" sz="1400" dirty="0"/>
              <a:t>Endpoint</a:t>
            </a:r>
            <a:endParaRPr lang="en-AU" sz="1400" dirty="0"/>
          </a:p>
        </p:txBody>
      </p:sp>
      <p:sp>
        <p:nvSpPr>
          <p:cNvPr id="21" name="TextBox 20"/>
          <p:cNvSpPr txBox="1"/>
          <p:nvPr/>
        </p:nvSpPr>
        <p:spPr>
          <a:xfrm>
            <a:off x="4781100" y="6260862"/>
            <a:ext cx="2798395" cy="369332"/>
          </a:xfrm>
          <a:prstGeom prst="rect">
            <a:avLst/>
          </a:prstGeom>
          <a:noFill/>
        </p:spPr>
        <p:txBody>
          <a:bodyPr wrap="none" rtlCol="0">
            <a:spAutoFit/>
          </a:bodyPr>
          <a:lstStyle/>
          <a:p>
            <a:pPr algn="ctr"/>
            <a:r>
              <a:rPr lang="en-US" sz="1800" dirty="0"/>
              <a:t>Confidential Relying Party</a:t>
            </a:r>
            <a:endParaRPr lang="en-AU" sz="1800" dirty="0"/>
          </a:p>
        </p:txBody>
      </p:sp>
      <p:sp>
        <p:nvSpPr>
          <p:cNvPr id="44" name="TextBox 43"/>
          <p:cNvSpPr txBox="1"/>
          <p:nvPr/>
        </p:nvSpPr>
        <p:spPr>
          <a:xfrm>
            <a:off x="1415139" y="4635259"/>
            <a:ext cx="641522" cy="369332"/>
          </a:xfrm>
          <a:prstGeom prst="rect">
            <a:avLst/>
          </a:prstGeom>
          <a:noFill/>
        </p:spPr>
        <p:txBody>
          <a:bodyPr wrap="none" rtlCol="0">
            <a:spAutoFit/>
          </a:bodyPr>
          <a:lstStyle/>
          <a:p>
            <a:r>
              <a:rPr lang="en-US" sz="1800" dirty="0"/>
              <a:t>User</a:t>
            </a:r>
            <a:endParaRPr lang="en-AU" sz="1800" dirty="0"/>
          </a:p>
        </p:txBody>
      </p:sp>
      <p:sp>
        <p:nvSpPr>
          <p:cNvPr id="45" name="TextBox 44"/>
          <p:cNvSpPr txBox="1"/>
          <p:nvPr/>
        </p:nvSpPr>
        <p:spPr>
          <a:xfrm>
            <a:off x="8421400" y="1516641"/>
            <a:ext cx="1864806" cy="369332"/>
          </a:xfrm>
          <a:prstGeom prst="rect">
            <a:avLst/>
          </a:prstGeom>
          <a:noFill/>
        </p:spPr>
        <p:txBody>
          <a:bodyPr wrap="none" rtlCol="0">
            <a:spAutoFit/>
          </a:bodyPr>
          <a:lstStyle/>
          <a:p>
            <a:r>
              <a:rPr lang="en-US" sz="1800" dirty="0"/>
              <a:t>Identity Provider</a:t>
            </a:r>
            <a:endParaRPr lang="en-AU" sz="1800" dirty="0"/>
          </a:p>
        </p:txBody>
      </p:sp>
    </p:spTree>
    <p:extLst>
      <p:ext uri="{BB962C8B-B14F-4D97-AF65-F5344CB8AC3E}">
        <p14:creationId xmlns:p14="http://schemas.microsoft.com/office/powerpoint/2010/main" val="193046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294606" y="2086794"/>
            <a:ext cx="8915400" cy="401000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a:t>Application</a:t>
            </a:r>
          </a:p>
        </p:txBody>
      </p:sp>
      <p:sp>
        <p:nvSpPr>
          <p:cNvPr id="6" name="Title 5"/>
          <p:cNvSpPr>
            <a:spLocks noGrp="1"/>
          </p:cNvSpPr>
          <p:nvPr>
            <p:ph type="title"/>
          </p:nvPr>
        </p:nvSpPr>
        <p:spPr/>
        <p:txBody>
          <a:bodyPr/>
          <a:lstStyle/>
          <a:p>
            <a:r>
              <a:rPr lang="en-AU" dirty="0"/>
              <a:t>Traditional application</a:t>
            </a:r>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7" name="Rectangle 6"/>
          <p:cNvSpPr/>
          <p:nvPr/>
        </p:nvSpPr>
        <p:spPr>
          <a:xfrm>
            <a:off x="1630710" y="3454946"/>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UI</a:t>
            </a:r>
            <a:endParaRPr lang="en-AU" dirty="0"/>
          </a:p>
          <a:p>
            <a:pPr algn="ctr"/>
            <a:r>
              <a:rPr lang="en-AU" dirty="0"/>
              <a:t>Business Logic</a:t>
            </a:r>
          </a:p>
          <a:p>
            <a:pPr algn="ctr"/>
            <a:r>
              <a:rPr lang="en-US" dirty="0"/>
              <a:t>Data</a:t>
            </a:r>
            <a:endParaRPr lang="en-AU" dirty="0"/>
          </a:p>
        </p:txBody>
      </p:sp>
      <p:sp>
        <p:nvSpPr>
          <p:cNvPr id="8" name="Rectangle 7"/>
          <p:cNvSpPr/>
          <p:nvPr/>
        </p:nvSpPr>
        <p:spPr>
          <a:xfrm>
            <a:off x="6743278" y="3454946"/>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Authentication</a:t>
            </a:r>
          </a:p>
        </p:txBody>
      </p:sp>
      <p:sp>
        <p:nvSpPr>
          <p:cNvPr id="9" name="Rectangle 8"/>
          <p:cNvSpPr/>
          <p:nvPr/>
        </p:nvSpPr>
        <p:spPr>
          <a:xfrm>
            <a:off x="6743278" y="4540991"/>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Authorisation</a:t>
            </a:r>
          </a:p>
        </p:txBody>
      </p:sp>
      <p:cxnSp>
        <p:nvCxnSpPr>
          <p:cNvPr id="11" name="Straight Arrow Connector 10"/>
          <p:cNvCxnSpPr/>
          <p:nvPr/>
        </p:nvCxnSpPr>
        <p:spPr>
          <a:xfrm>
            <a:off x="4700172" y="3598962"/>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700172" y="388699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700172" y="4679082"/>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700172" y="496711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68313" y="3172699"/>
            <a:ext cx="1506823" cy="415498"/>
          </a:xfrm>
          <a:prstGeom prst="rect">
            <a:avLst/>
          </a:prstGeom>
          <a:noFill/>
        </p:spPr>
        <p:txBody>
          <a:bodyPr wrap="none" rtlCol="0">
            <a:spAutoFit/>
          </a:bodyPr>
          <a:lstStyle/>
          <a:p>
            <a:r>
              <a:rPr lang="en-AU" dirty="0"/>
              <a:t>Credentials</a:t>
            </a:r>
          </a:p>
        </p:txBody>
      </p:sp>
      <p:sp>
        <p:nvSpPr>
          <p:cNvPr id="21" name="TextBox 20"/>
          <p:cNvSpPr txBox="1"/>
          <p:nvPr/>
        </p:nvSpPr>
        <p:spPr>
          <a:xfrm>
            <a:off x="5186162" y="4247035"/>
            <a:ext cx="1071127" cy="415498"/>
          </a:xfrm>
          <a:prstGeom prst="rect">
            <a:avLst/>
          </a:prstGeom>
          <a:noFill/>
        </p:spPr>
        <p:txBody>
          <a:bodyPr wrap="none" rtlCol="0">
            <a:spAutoFit/>
          </a:bodyPr>
          <a:lstStyle/>
          <a:p>
            <a:pPr algn="ctr"/>
            <a:r>
              <a:rPr lang="en-AU" dirty="0"/>
              <a:t>Lookup</a:t>
            </a:r>
          </a:p>
        </p:txBody>
      </p:sp>
    </p:spTree>
    <p:extLst>
      <p:ext uri="{BB962C8B-B14F-4D97-AF65-F5344CB8AC3E}">
        <p14:creationId xmlns:p14="http://schemas.microsoft.com/office/powerpoint/2010/main" val="296705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Token Endpoint: Authorization code</a:t>
            </a:r>
            <a:endParaRPr lang="en-AU" sz="5400" dirty="0"/>
          </a:p>
        </p:txBody>
      </p:sp>
      <p:sp>
        <p:nvSpPr>
          <p:cNvPr id="4" name="Slide Number Placeholder 3"/>
          <p:cNvSpPr>
            <a:spLocks noGrp="1"/>
          </p:cNvSpPr>
          <p:nvPr>
            <p:ph type="sldNum" sz="quarter" idx="12"/>
          </p:nvPr>
        </p:nvSpPr>
        <p:spPr/>
        <p:txBody>
          <a:bodyPr/>
          <a:lstStyle/>
          <a:p>
            <a:fld id="{1DEBBDC7-4A1B-43E6-8DA6-58148E08E8A6}" type="slidenum">
              <a:rPr lang="en-AU" smtClean="0"/>
              <a:t>50</a:t>
            </a:fld>
            <a:endParaRPr lang="en-AU"/>
          </a:p>
        </p:txBody>
      </p:sp>
      <p:sp>
        <p:nvSpPr>
          <p:cNvPr id="7" name="TextBox 6"/>
          <p:cNvSpPr txBox="1"/>
          <p:nvPr/>
        </p:nvSpPr>
        <p:spPr>
          <a:xfrm>
            <a:off x="456406" y="1518271"/>
            <a:ext cx="7909538" cy="5609036"/>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POST /token</a:t>
            </a:r>
          </a:p>
          <a:p>
            <a:r>
              <a:rPr lang="en-US" sz="1800" dirty="0">
                <a:latin typeface="Consolas" panose="020B0609020204030204" pitchFamily="49" charset="0"/>
                <a:cs typeface="Consolas" panose="020B0609020204030204" pitchFamily="49" charset="0"/>
              </a:rPr>
              <a:t>Content-Type: application/x-www-form-</a:t>
            </a:r>
            <a:r>
              <a:rPr lang="en-US" sz="1800" dirty="0" err="1">
                <a:latin typeface="Consolas" panose="020B0609020204030204" pitchFamily="49" charset="0"/>
                <a:cs typeface="Consolas" panose="020B0609020204030204" pitchFamily="49" charset="0"/>
              </a:rPr>
              <a:t>urlencoded</a:t>
            </a:r>
            <a:endParaRPr lang="en-US" sz="1800" dirty="0">
              <a:latin typeface="Consolas" panose="020B0609020204030204" pitchFamily="49" charset="0"/>
              <a:cs typeface="Consolas" panose="020B0609020204030204" pitchFamily="49" charset="0"/>
            </a:endParaRPr>
          </a:p>
          <a:p>
            <a:r>
              <a:rPr lang="en-US" sz="1800" b="1" dirty="0">
                <a:latin typeface="Consolas" panose="020B0609020204030204" pitchFamily="49" charset="0"/>
                <a:cs typeface="Consolas" panose="020B0609020204030204" pitchFamily="49" charset="0"/>
              </a:rPr>
              <a:t>Authorization: Basic czZCaGRSa3F0MzpnWDFmQmF0M2JW</a:t>
            </a:r>
          </a:p>
          <a:p>
            <a:endParaRPr lang="en-US" sz="1800" dirty="0">
              <a:latin typeface="Consolas" panose="020B0609020204030204" pitchFamily="49" charset="0"/>
              <a:cs typeface="Consolas" panose="020B0609020204030204" pitchFamily="49" charset="0"/>
            </a:endParaRPr>
          </a:p>
          <a:p>
            <a:r>
              <a:rPr lang="en-US" sz="1800" b="1" dirty="0" err="1">
                <a:latin typeface="Consolas" panose="020B0609020204030204" pitchFamily="49" charset="0"/>
                <a:cs typeface="Consolas" panose="020B0609020204030204" pitchFamily="49" charset="0"/>
              </a:rPr>
              <a:t>grant_type</a:t>
            </a:r>
            <a:r>
              <a:rPr lang="en-US" sz="1800" b="1" dirty="0">
                <a:latin typeface="Consolas" panose="020B0609020204030204" pitchFamily="49" charset="0"/>
                <a:cs typeface="Consolas" panose="020B0609020204030204" pitchFamily="49" charset="0"/>
              </a:rPr>
              <a:t>=</a:t>
            </a:r>
            <a:r>
              <a:rPr lang="en-US" sz="1800" b="1" dirty="0" err="1">
                <a:latin typeface="Consolas" panose="020B0609020204030204" pitchFamily="49" charset="0"/>
                <a:cs typeface="Consolas" panose="020B0609020204030204" pitchFamily="49" charset="0"/>
              </a:rPr>
              <a:t>authorization_code</a:t>
            </a:r>
            <a:r>
              <a:rPr lang="en-US" sz="1800" dirty="0" err="1">
                <a:latin typeface="Consolas" panose="020B0609020204030204" pitchFamily="49" charset="0"/>
                <a:cs typeface="Consolas" panose="020B0609020204030204" pitchFamily="49" charset="0"/>
              </a:rPr>
              <a:t>&amp;</a:t>
            </a:r>
            <a:r>
              <a:rPr lang="en-US" sz="1800" b="1" dirty="0" err="1">
                <a:latin typeface="Consolas" panose="020B0609020204030204" pitchFamily="49" charset="0"/>
                <a:cs typeface="Consolas" panose="020B0609020204030204" pitchFamily="49" charset="0"/>
              </a:rPr>
              <a:t>code</a:t>
            </a:r>
            <a:r>
              <a:rPr lang="en-US" sz="1800" dirty="0">
                <a:latin typeface="Consolas" panose="020B0609020204030204" pitchFamily="49" charset="0"/>
                <a:cs typeface="Consolas" panose="020B0609020204030204" pitchFamily="49" charset="0"/>
              </a:rPr>
              <a:t>=SplxlOBeZQQYbYS6WxSbIA</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a:latin typeface="Consolas" panose="020B0609020204030204" pitchFamily="49" charset="0"/>
                <a:cs typeface="Consolas" panose="020B0609020204030204" pitchFamily="49" charset="0"/>
              </a:rPr>
              <a:t>Content-Type: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access_token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"SlAV32hkKG"</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token_type</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"Bearer"</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refresh_token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"8xLOxBtZp8"</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expires_in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008C00"/>
                </a:solidFill>
                <a:latin typeface="Consolas" panose="020B0609020204030204" pitchFamily="49" charset="0"/>
                <a:cs typeface="Consolas" panose="020B0609020204030204" pitchFamily="49" charset="0"/>
              </a:rPr>
              <a:t>3600</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id_token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"eyJ0...NiJ9.eyJ1c...I6IjIifX0.DeWt4Qu...</a:t>
            </a:r>
            <a:r>
              <a:rPr lang="en-AU" sz="1800" dirty="0" err="1">
                <a:solidFill>
                  <a:srgbClr val="800000"/>
                </a:solidFill>
                <a:latin typeface="Consolas" panose="020B0609020204030204" pitchFamily="49" charset="0"/>
                <a:ea typeface="Times New Roman" panose="02020603050405020304" pitchFamily="18" charset="0"/>
                <a:cs typeface="Consolas" panose="020B0609020204030204" pitchFamily="49" charset="0"/>
              </a:rPr>
              <a:t>ZXso</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91028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(2-legged OAuth)</a:t>
            </a:r>
          </a:p>
        </p:txBody>
      </p:sp>
      <p:sp>
        <p:nvSpPr>
          <p:cNvPr id="2" name="Title 1"/>
          <p:cNvSpPr>
            <a:spLocks noGrp="1"/>
          </p:cNvSpPr>
          <p:nvPr>
            <p:ph type="title"/>
          </p:nvPr>
        </p:nvSpPr>
        <p:spPr/>
        <p:txBody>
          <a:bodyPr/>
          <a:lstStyle/>
          <a:p>
            <a:r>
              <a:rPr lang="en-US" dirty="0"/>
              <a:t>Implicit flow</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51</a:t>
            </a:fld>
            <a:endParaRPr lang="en-AU"/>
          </a:p>
        </p:txBody>
      </p:sp>
      <p:pic>
        <p:nvPicPr>
          <p:cNvPr id="5"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510737" y="5127851"/>
            <a:ext cx="1235310" cy="1133011"/>
          </a:xfrm>
          <a:prstGeom prst="rect">
            <a:avLst/>
          </a:prstGeom>
        </p:spPr>
      </p:pic>
      <p:pic>
        <p:nvPicPr>
          <p:cNvPr id="7" name="Picture 6"/>
          <p:cNvPicPr>
            <a:picLocks noChangeAspect="1"/>
          </p:cNvPicPr>
          <p:nvPr/>
        </p:nvPicPr>
        <p:blipFill>
          <a:blip r:embed="rId5"/>
          <a:stretch>
            <a:fillRect/>
          </a:stretch>
        </p:blipFill>
        <p:spPr>
          <a:xfrm>
            <a:off x="8896603" y="1912524"/>
            <a:ext cx="914400" cy="1206631"/>
          </a:xfrm>
          <a:prstGeom prst="rect">
            <a:avLst/>
          </a:prstGeom>
        </p:spPr>
      </p:pic>
      <p:grpSp>
        <p:nvGrpSpPr>
          <p:cNvPr id="8" name="Group 7"/>
          <p:cNvGrpSpPr/>
          <p:nvPr/>
        </p:nvGrpSpPr>
        <p:grpSpPr>
          <a:xfrm>
            <a:off x="2538938" y="2968335"/>
            <a:ext cx="5257799" cy="1084128"/>
            <a:chOff x="2633084" y="2943651"/>
            <a:chExt cx="5257799" cy="1084128"/>
          </a:xfrm>
        </p:grpSpPr>
        <p:cxnSp>
          <p:nvCxnSpPr>
            <p:cNvPr id="9" name="Straight Arrow Connector 8"/>
            <p:cNvCxnSpPr/>
            <p:nvPr/>
          </p:nvCxnSpPr>
          <p:spPr>
            <a:xfrm flipH="1">
              <a:off x="2633084" y="2943651"/>
              <a:ext cx="5257799" cy="1084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4563656" y="3405110"/>
              <a:ext cx="1062021" cy="461665"/>
            </a:xfrm>
            <a:prstGeom prst="rect">
              <a:avLst/>
            </a:prstGeom>
            <a:solidFill>
              <a:schemeClr val="bg1"/>
            </a:solidFill>
          </p:spPr>
          <p:txBody>
            <a:bodyPr wrap="none" rtlCol="0">
              <a:spAutoFit/>
            </a:bodyPr>
            <a:lstStyle/>
            <a:p>
              <a:pPr algn="ctr"/>
              <a:r>
                <a:rPr lang="en-GB" sz="1200" dirty="0">
                  <a:solidFill>
                    <a:schemeClr val="accent3"/>
                  </a:solidFill>
                </a:rPr>
                <a:t>3. </a:t>
              </a:r>
              <a:r>
                <a:rPr lang="en-GB" sz="1200" dirty="0" err="1">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p:txBody>
        </p:sp>
      </p:grpSp>
      <p:grpSp>
        <p:nvGrpSpPr>
          <p:cNvPr id="11" name="Group 10"/>
          <p:cNvGrpSpPr/>
          <p:nvPr/>
        </p:nvGrpSpPr>
        <p:grpSpPr>
          <a:xfrm>
            <a:off x="2377364" y="2684175"/>
            <a:ext cx="5724173" cy="1107315"/>
            <a:chOff x="2471510" y="2659491"/>
            <a:chExt cx="5724173" cy="1107315"/>
          </a:xfrm>
        </p:grpSpPr>
        <p:cxnSp>
          <p:nvCxnSpPr>
            <p:cNvPr id="12" name="Straight Arrow Connector 11"/>
            <p:cNvCxnSpPr/>
            <p:nvPr/>
          </p:nvCxnSpPr>
          <p:spPr>
            <a:xfrm flipV="1">
              <a:off x="2471510" y="2659491"/>
              <a:ext cx="5724173" cy="1107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908591" y="3328208"/>
              <a:ext cx="1435458" cy="276999"/>
            </a:xfrm>
            <a:prstGeom prst="rect">
              <a:avLst/>
            </a:prstGeom>
            <a:solidFill>
              <a:schemeClr val="bg1"/>
            </a:solidFill>
          </p:spPr>
          <p:txBody>
            <a:bodyPr wrap="none" rtlCol="0">
              <a:spAutoFit/>
            </a:bodyPr>
            <a:lstStyle/>
            <a:p>
              <a:r>
                <a:rPr lang="en-GB" sz="1200" dirty="0"/>
                <a:t>2. Proof of identity</a:t>
              </a:r>
            </a:p>
          </p:txBody>
        </p:sp>
      </p:grpSp>
      <p:grpSp>
        <p:nvGrpSpPr>
          <p:cNvPr id="14" name="Group 13"/>
          <p:cNvGrpSpPr/>
          <p:nvPr/>
        </p:nvGrpSpPr>
        <p:grpSpPr>
          <a:xfrm>
            <a:off x="2377365" y="4333733"/>
            <a:ext cx="3204362" cy="738007"/>
            <a:chOff x="2633083" y="4377419"/>
            <a:chExt cx="3042789" cy="669637"/>
          </a:xfrm>
        </p:grpSpPr>
        <p:cxnSp>
          <p:nvCxnSpPr>
            <p:cNvPr id="15" name="Straight Arrow Connector 14"/>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3695775" y="4456052"/>
              <a:ext cx="1008472" cy="418896"/>
            </a:xfrm>
            <a:prstGeom prst="rect">
              <a:avLst/>
            </a:prstGeom>
            <a:solidFill>
              <a:schemeClr val="bg1"/>
            </a:solidFill>
          </p:spPr>
          <p:txBody>
            <a:bodyPr wrap="none" rtlCol="0">
              <a:spAutoFit/>
            </a:bodyPr>
            <a:lstStyle/>
            <a:p>
              <a:pPr algn="ctr"/>
              <a:r>
                <a:rPr lang="en-GB" sz="1200" dirty="0">
                  <a:solidFill>
                    <a:schemeClr val="accent3"/>
                  </a:solidFill>
                </a:rPr>
                <a:t>4. </a:t>
              </a:r>
              <a:r>
                <a:rPr lang="en-GB" sz="1200" dirty="0" err="1">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p:txBody>
        </p:sp>
      </p:grpSp>
      <p:grpSp>
        <p:nvGrpSpPr>
          <p:cNvPr id="23" name="Group 22"/>
          <p:cNvGrpSpPr/>
          <p:nvPr/>
        </p:nvGrpSpPr>
        <p:grpSpPr>
          <a:xfrm>
            <a:off x="2263233" y="4652123"/>
            <a:ext cx="3107187" cy="994810"/>
            <a:chOff x="2357379" y="4627439"/>
            <a:chExt cx="3107187" cy="994810"/>
          </a:xfrm>
        </p:grpSpPr>
        <p:cxnSp>
          <p:nvCxnSpPr>
            <p:cNvPr id="24" name="Straight Arrow Connector 23"/>
            <p:cNvCxnSpPr/>
            <p:nvPr/>
          </p:nvCxnSpPr>
          <p:spPr>
            <a:xfrm flipH="1" flipV="1">
              <a:off x="2357379" y="4627439"/>
              <a:ext cx="3107187" cy="994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3316721" y="4970536"/>
              <a:ext cx="1275414" cy="276999"/>
            </a:xfrm>
            <a:prstGeom prst="rect">
              <a:avLst/>
            </a:prstGeom>
            <a:solidFill>
              <a:schemeClr val="bg1"/>
            </a:solidFill>
          </p:spPr>
          <p:txBody>
            <a:bodyPr wrap="none" rtlCol="0">
              <a:spAutoFit/>
            </a:bodyPr>
            <a:lstStyle/>
            <a:p>
              <a:r>
                <a:rPr lang="en-GB" sz="1200" dirty="0"/>
                <a:t>1. Login redirect</a:t>
              </a:r>
            </a:p>
          </p:txBody>
        </p:sp>
      </p:grpSp>
      <p:sp>
        <p:nvSpPr>
          <p:cNvPr id="26" name="Rectangle 25"/>
          <p:cNvSpPr/>
          <p:nvPr/>
        </p:nvSpPr>
        <p:spPr>
          <a:xfrm>
            <a:off x="8215668" y="2141124"/>
            <a:ext cx="5285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a:t>Authz</a:t>
            </a:r>
            <a:endParaRPr lang="en-US" sz="1400" dirty="0"/>
          </a:p>
          <a:p>
            <a:pPr algn="ctr"/>
            <a:r>
              <a:rPr lang="en-US" sz="1400" dirty="0"/>
              <a:t>Endpoint</a:t>
            </a:r>
            <a:endParaRPr lang="en-AU" sz="1400" dirty="0"/>
          </a:p>
        </p:txBody>
      </p:sp>
      <p:sp>
        <p:nvSpPr>
          <p:cNvPr id="28" name="TextBox 27"/>
          <p:cNvSpPr txBox="1"/>
          <p:nvPr/>
        </p:nvSpPr>
        <p:spPr>
          <a:xfrm>
            <a:off x="5088074" y="6260862"/>
            <a:ext cx="2184445" cy="369332"/>
          </a:xfrm>
          <a:prstGeom prst="rect">
            <a:avLst/>
          </a:prstGeom>
          <a:noFill/>
        </p:spPr>
        <p:txBody>
          <a:bodyPr wrap="none" rtlCol="0">
            <a:spAutoFit/>
          </a:bodyPr>
          <a:lstStyle/>
          <a:p>
            <a:pPr algn="ctr"/>
            <a:r>
              <a:rPr lang="en-US" sz="1800" dirty="0"/>
              <a:t>Public Relying Party</a:t>
            </a:r>
            <a:endParaRPr lang="en-AU" sz="1800" dirty="0"/>
          </a:p>
        </p:txBody>
      </p:sp>
      <p:sp>
        <p:nvSpPr>
          <p:cNvPr id="29" name="TextBox 28"/>
          <p:cNvSpPr txBox="1"/>
          <p:nvPr/>
        </p:nvSpPr>
        <p:spPr>
          <a:xfrm>
            <a:off x="1415139" y="4635259"/>
            <a:ext cx="641522" cy="369332"/>
          </a:xfrm>
          <a:prstGeom prst="rect">
            <a:avLst/>
          </a:prstGeom>
          <a:noFill/>
        </p:spPr>
        <p:txBody>
          <a:bodyPr wrap="none" rtlCol="0">
            <a:spAutoFit/>
          </a:bodyPr>
          <a:lstStyle/>
          <a:p>
            <a:r>
              <a:rPr lang="en-US" sz="1800" dirty="0"/>
              <a:t>User</a:t>
            </a:r>
            <a:endParaRPr lang="en-AU" sz="1800" dirty="0"/>
          </a:p>
        </p:txBody>
      </p:sp>
      <p:sp>
        <p:nvSpPr>
          <p:cNvPr id="30" name="TextBox 29"/>
          <p:cNvSpPr txBox="1"/>
          <p:nvPr/>
        </p:nvSpPr>
        <p:spPr>
          <a:xfrm>
            <a:off x="8421400" y="1516641"/>
            <a:ext cx="1864806" cy="369332"/>
          </a:xfrm>
          <a:prstGeom prst="rect">
            <a:avLst/>
          </a:prstGeom>
          <a:noFill/>
        </p:spPr>
        <p:txBody>
          <a:bodyPr wrap="none" rtlCol="0">
            <a:spAutoFit/>
          </a:bodyPr>
          <a:lstStyle/>
          <a:p>
            <a:r>
              <a:rPr lang="en-US" sz="1800" dirty="0"/>
              <a:t>Identity Provider</a:t>
            </a:r>
            <a:endParaRPr lang="en-AU" sz="1800" dirty="0"/>
          </a:p>
        </p:txBody>
      </p:sp>
      <p:sp>
        <p:nvSpPr>
          <p:cNvPr id="31" name="Rectangle 30"/>
          <p:cNvSpPr/>
          <p:nvPr/>
        </p:nvSpPr>
        <p:spPr>
          <a:xfrm>
            <a:off x="837406" y="3353594"/>
            <a:ext cx="9643315" cy="1938992"/>
          </a:xfrm>
          <a:prstGeom prst="rect">
            <a:avLst/>
          </a:prstGeom>
          <a:solidFill>
            <a:srgbClr val="FFFFFF">
              <a:alpha val="89804"/>
            </a:srgbClr>
          </a:solidFill>
        </p:spPr>
        <p:txBody>
          <a:bodyPr wrap="square">
            <a:spAutoFit/>
          </a:bodyPr>
          <a:lstStyle/>
          <a:p>
            <a:r>
              <a:rPr lang="en-AU" sz="2400" dirty="0">
                <a:latin typeface="Consolas" panose="020B0609020204030204" pitchFamily="49" charset="0"/>
                <a:cs typeface="Consolas" panose="020B0609020204030204" pitchFamily="49" charset="0"/>
              </a:rPr>
              <a:t>HTTP/1.1 302 Found</a:t>
            </a:r>
          </a:p>
          <a:p>
            <a:r>
              <a:rPr lang="en-AU" sz="2400" dirty="0">
                <a:latin typeface="Consolas" panose="020B0609020204030204" pitchFamily="49" charset="0"/>
                <a:cs typeface="Consolas" panose="020B0609020204030204" pitchFamily="49" charset="0"/>
              </a:rPr>
              <a:t>Location: https://client.example.org/cb#</a:t>
            </a:r>
          </a:p>
          <a:p>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id_token</a:t>
            </a:r>
            <a:r>
              <a:rPr lang="en-AU" sz="2400" dirty="0">
                <a:latin typeface="Consolas" panose="020B0609020204030204" pitchFamily="49" charset="0"/>
                <a:cs typeface="Consolas" panose="020B0609020204030204" pitchFamily="49" charset="0"/>
              </a:rPr>
              <a:t>=eyJ0...NiJ9.eyJ1c...I6IjIifX0.DeWt4Qu...</a:t>
            </a:r>
            <a:r>
              <a:rPr lang="en-AU" sz="2400" dirty="0" err="1">
                <a:latin typeface="Consolas" panose="020B0609020204030204" pitchFamily="49" charset="0"/>
                <a:cs typeface="Consolas" panose="020B0609020204030204" pitchFamily="49" charset="0"/>
              </a:rPr>
              <a:t>Zxso</a:t>
            </a:r>
            <a:endParaRPr lang="en-AU"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&amp;</a:t>
            </a:r>
            <a:r>
              <a:rPr lang="en-US" sz="2400" dirty="0" err="1">
                <a:latin typeface="Consolas" panose="020B0609020204030204" pitchFamily="49" charset="0"/>
                <a:cs typeface="Consolas" panose="020B0609020204030204" pitchFamily="49" charset="0"/>
              </a:rPr>
              <a:t>access_token</a:t>
            </a:r>
            <a:r>
              <a:rPr lang="en-US" sz="2400" dirty="0">
                <a:latin typeface="Consolas" panose="020B0609020204030204" pitchFamily="49" charset="0"/>
                <a:cs typeface="Consolas" panose="020B0609020204030204" pitchFamily="49" charset="0"/>
              </a:rPr>
              <a:t>=SlAV32hkKG</a:t>
            </a:r>
            <a:endParaRPr lang="en-AU" sz="2400" dirty="0">
              <a:latin typeface="Consolas" panose="020B0609020204030204" pitchFamily="49" charset="0"/>
              <a:cs typeface="Consolas" panose="020B0609020204030204" pitchFamily="49" charset="0"/>
            </a:endParaRPr>
          </a:p>
          <a:p>
            <a:r>
              <a:rPr lang="en-AU" sz="2400" dirty="0">
                <a:latin typeface="Consolas" panose="020B0609020204030204" pitchFamily="49" charset="0"/>
                <a:cs typeface="Consolas" panose="020B0609020204030204" pitchFamily="49" charset="0"/>
              </a:rPr>
              <a:t>  &amp;state=af0ifjsldkj</a:t>
            </a:r>
            <a:endParaRPr lang="en-AU"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571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flow</a:t>
            </a:r>
            <a:endParaRPr lang="en-AU" dirty="0"/>
          </a:p>
        </p:txBody>
      </p:sp>
      <p:sp>
        <p:nvSpPr>
          <p:cNvPr id="3" name="Content Placeholder 2"/>
          <p:cNvSpPr>
            <a:spLocks noGrp="1"/>
          </p:cNvSpPr>
          <p:nvPr>
            <p:ph idx="1"/>
          </p:nvPr>
        </p:nvSpPr>
        <p:spPr/>
        <p:txBody>
          <a:bodyPr/>
          <a:lstStyle/>
          <a:p>
            <a:r>
              <a:rPr lang="en-US" dirty="0"/>
              <a:t>(Implicit flow with refresh tokens)</a:t>
            </a:r>
          </a:p>
          <a:p>
            <a:r>
              <a:rPr lang="en-US" dirty="0"/>
              <a:t>Same as authorization code flow except the Relying Party is public and sees the tokens</a:t>
            </a:r>
          </a:p>
          <a:p>
            <a:pPr marL="0" indent="0">
              <a:buNone/>
            </a:pPr>
            <a:r>
              <a:rPr lang="en-AU" dirty="0"/>
              <a:t> </a:t>
            </a:r>
            <a:r>
              <a:rPr lang="en-AU" sz="2000" dirty="0">
                <a:latin typeface="Consolas" panose="020B0609020204030204" pitchFamily="49" charset="0"/>
                <a:cs typeface="Consolas" panose="020B0609020204030204" pitchFamily="49" charset="0"/>
              </a:rPr>
              <a:t>HTTP/1.1 302 Found</a:t>
            </a:r>
          </a:p>
          <a:p>
            <a:pPr marL="0" indent="0">
              <a:buNone/>
            </a:pPr>
            <a:r>
              <a:rPr lang="en-AU" sz="2000" dirty="0">
                <a:latin typeface="Consolas" panose="020B0609020204030204" pitchFamily="49" charset="0"/>
                <a:cs typeface="Consolas" panose="020B0609020204030204" pitchFamily="49" charset="0"/>
              </a:rPr>
              <a:t> Location: https://client.example.org/cb#</a:t>
            </a:r>
          </a:p>
          <a:p>
            <a:pPr marL="0" indent="0">
              <a:buNone/>
            </a:pPr>
            <a:r>
              <a:rPr lang="en-AU" sz="2000" dirty="0">
                <a:latin typeface="Consolas" panose="020B0609020204030204" pitchFamily="49" charset="0"/>
                <a:cs typeface="Consolas" panose="020B0609020204030204" pitchFamily="49" charset="0"/>
              </a:rPr>
              <a:t>   code=SplxlOBeZQQYbYS6WxSbIA</a:t>
            </a:r>
          </a:p>
          <a:p>
            <a:pPr marL="0" indent="0">
              <a:buNone/>
            </a:pPr>
            <a:r>
              <a:rPr lang="en-AU" sz="2000" dirty="0">
                <a:latin typeface="Consolas" panose="020B0609020204030204" pitchFamily="49" charset="0"/>
                <a:cs typeface="Consolas" panose="020B0609020204030204" pitchFamily="49" charset="0"/>
              </a:rPr>
              <a:t>   &amp;</a:t>
            </a:r>
            <a:r>
              <a:rPr lang="en-AU" sz="2000" dirty="0" err="1">
                <a:latin typeface="Consolas" panose="020B0609020204030204" pitchFamily="49" charset="0"/>
                <a:cs typeface="Consolas" panose="020B0609020204030204" pitchFamily="49" charset="0"/>
              </a:rPr>
              <a:t>id_token</a:t>
            </a:r>
            <a:r>
              <a:rPr lang="en-AU" sz="2000" dirty="0">
                <a:latin typeface="Consolas" panose="020B0609020204030204" pitchFamily="49" charset="0"/>
                <a:cs typeface="Consolas" panose="020B0609020204030204" pitchFamily="49" charset="0"/>
              </a:rPr>
              <a:t>=eyJ0...NiJ9.eyJ1c...I6IjIifX0.DeWt4Qu...</a:t>
            </a:r>
            <a:r>
              <a:rPr lang="en-AU" sz="2000" dirty="0" err="1">
                <a:latin typeface="Consolas" panose="020B0609020204030204" pitchFamily="49" charset="0"/>
                <a:cs typeface="Consolas" panose="020B0609020204030204" pitchFamily="49" charset="0"/>
              </a:rPr>
              <a:t>Zxso</a:t>
            </a:r>
            <a:endParaRPr lang="en-AU" sz="2000" dirty="0">
              <a:latin typeface="Consolas" panose="020B0609020204030204" pitchFamily="49" charset="0"/>
              <a:cs typeface="Consolas" panose="020B0609020204030204" pitchFamily="49" charset="0"/>
            </a:endParaRPr>
          </a:p>
          <a:p>
            <a:pPr marL="0" indent="0">
              <a:buNone/>
            </a:pPr>
            <a:r>
              <a:rPr lang="en-US" sz="2000" dirty="0">
                <a:latin typeface="Consolas" panose="020B0609020204030204" pitchFamily="49" charset="0"/>
                <a:cs typeface="Consolas" panose="020B0609020204030204" pitchFamily="49" charset="0"/>
              </a:rPr>
              <a:t>   &amp;</a:t>
            </a:r>
            <a:r>
              <a:rPr lang="en-US" sz="2000" dirty="0" err="1">
                <a:latin typeface="Consolas" panose="020B0609020204030204" pitchFamily="49" charset="0"/>
                <a:cs typeface="Consolas" panose="020B0609020204030204" pitchFamily="49" charset="0"/>
              </a:rPr>
              <a:t>access_token</a:t>
            </a:r>
            <a:r>
              <a:rPr lang="en-US" sz="2000" dirty="0">
                <a:latin typeface="Consolas" panose="020B0609020204030204" pitchFamily="49" charset="0"/>
                <a:cs typeface="Consolas" panose="020B0609020204030204" pitchFamily="49" charset="0"/>
              </a:rPr>
              <a:t>=SlAV32hkKG</a:t>
            </a:r>
            <a:endParaRPr lang="en-AU" sz="2000" dirty="0">
              <a:latin typeface="Consolas" panose="020B0609020204030204" pitchFamily="49" charset="0"/>
              <a:cs typeface="Consolas" panose="020B0609020204030204" pitchFamily="49" charset="0"/>
            </a:endParaRPr>
          </a:p>
          <a:p>
            <a:pPr marL="0" indent="0">
              <a:buNone/>
            </a:pPr>
            <a:r>
              <a:rPr lang="en-AU" sz="2000" dirty="0">
                <a:latin typeface="Consolas" panose="020B0609020204030204" pitchFamily="49" charset="0"/>
                <a:cs typeface="Consolas" panose="020B0609020204030204" pitchFamily="49" charset="0"/>
              </a:rPr>
              <a:t>   &amp;state=af0ifjsldkj</a:t>
            </a:r>
            <a:endParaRPr lang="en-AU" dirty="0">
              <a:latin typeface="Consolas" panose="020B0609020204030204" pitchFamily="49" charset="0"/>
              <a:cs typeface="Consolas" panose="020B0609020204030204" pitchFamily="49" charset="0"/>
            </a:endParaRPr>
          </a:p>
          <a:p>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52</a:t>
            </a:fld>
            <a:endParaRPr lang="en-AU"/>
          </a:p>
        </p:txBody>
      </p:sp>
    </p:spTree>
    <p:extLst>
      <p:ext uri="{BB962C8B-B14F-4D97-AF65-F5344CB8AC3E}">
        <p14:creationId xmlns:p14="http://schemas.microsoft.com/office/powerpoint/2010/main" val="41108203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Non-interactive flows</a:t>
            </a:r>
            <a:endParaRPr lang="en-AU" dirty="0"/>
          </a:p>
        </p:txBody>
      </p:sp>
      <p:sp>
        <p:nvSpPr>
          <p:cNvPr id="3" name="Content Placeholder 2"/>
          <p:cNvSpPr>
            <a:spLocks noGrp="1"/>
          </p:cNvSpPr>
          <p:nvPr>
            <p:ph idx="1"/>
          </p:nvPr>
        </p:nvSpPr>
        <p:spPr/>
        <p:txBody>
          <a:bodyPr/>
          <a:lstStyle/>
          <a:p>
            <a:r>
              <a:rPr lang="en-US" dirty="0"/>
              <a:t>OAuth2 flows against the</a:t>
            </a:r>
            <a:br>
              <a:rPr lang="en-US" dirty="0"/>
            </a:br>
            <a:r>
              <a:rPr lang="en-US" dirty="0"/>
              <a:t>token endpoint with</a:t>
            </a:r>
            <a:br>
              <a:rPr lang="en-US" dirty="0"/>
            </a:br>
            <a:r>
              <a:rPr lang="en-US" dirty="0"/>
              <a:t>client authentication</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53</a:t>
            </a:fld>
            <a:endParaRPr lang="en-AU"/>
          </a:p>
        </p:txBody>
      </p:sp>
      <p:pic>
        <p:nvPicPr>
          <p:cNvPr id="5" name="Picture 4"/>
          <p:cNvPicPr>
            <a:picLocks noChangeAspect="1"/>
          </p:cNvPicPr>
          <p:nvPr/>
        </p:nvPicPr>
        <p:blipFill>
          <a:blip r:embed="rId3"/>
          <a:stretch>
            <a:fillRect/>
          </a:stretch>
        </p:blipFill>
        <p:spPr>
          <a:xfrm>
            <a:off x="5510737" y="5127851"/>
            <a:ext cx="1235310" cy="1133011"/>
          </a:xfrm>
          <a:prstGeom prst="rect">
            <a:avLst/>
          </a:prstGeom>
        </p:spPr>
      </p:pic>
      <p:pic>
        <p:nvPicPr>
          <p:cNvPr id="6" name="Picture 5"/>
          <p:cNvPicPr>
            <a:picLocks noChangeAspect="1"/>
          </p:cNvPicPr>
          <p:nvPr/>
        </p:nvPicPr>
        <p:blipFill>
          <a:blip r:embed="rId4"/>
          <a:stretch>
            <a:fillRect/>
          </a:stretch>
        </p:blipFill>
        <p:spPr>
          <a:xfrm>
            <a:off x="8896603" y="1912524"/>
            <a:ext cx="914400" cy="1206631"/>
          </a:xfrm>
          <a:prstGeom prst="rect">
            <a:avLst/>
          </a:prstGeom>
        </p:spPr>
      </p:pic>
      <p:grpSp>
        <p:nvGrpSpPr>
          <p:cNvPr id="7" name="Group 6"/>
          <p:cNvGrpSpPr/>
          <p:nvPr/>
        </p:nvGrpSpPr>
        <p:grpSpPr>
          <a:xfrm>
            <a:off x="6302822" y="3652790"/>
            <a:ext cx="2459384" cy="1377204"/>
            <a:chOff x="6378965" y="3573564"/>
            <a:chExt cx="2459384" cy="1377204"/>
          </a:xfrm>
        </p:grpSpPr>
        <p:cxnSp>
          <p:nvCxnSpPr>
            <p:cNvPr id="8" name="Straight Arrow Connector 7"/>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425111" y="3934045"/>
              <a:ext cx="2171941" cy="461665"/>
            </a:xfrm>
            <a:prstGeom prst="rect">
              <a:avLst/>
            </a:prstGeom>
            <a:solidFill>
              <a:schemeClr val="bg1"/>
            </a:solidFill>
          </p:spPr>
          <p:txBody>
            <a:bodyPr wrap="none" rtlCol="0">
              <a:spAutoFit/>
            </a:bodyPr>
            <a:lstStyle/>
            <a:p>
              <a:pPr algn="ctr"/>
              <a:r>
                <a:rPr lang="en-GB" sz="1200" dirty="0">
                  <a:solidFill>
                    <a:schemeClr val="accent1"/>
                  </a:solidFill>
                </a:rPr>
                <a:t>1. Client credentials</a:t>
              </a:r>
            </a:p>
            <a:p>
              <a:pPr algn="ctr"/>
              <a:r>
                <a:rPr lang="en-GB" sz="1200" dirty="0" err="1">
                  <a:solidFill>
                    <a:schemeClr val="accent1"/>
                  </a:solidFill>
                </a:rPr>
                <a:t>grant_type</a:t>
              </a:r>
              <a:r>
                <a:rPr lang="en-GB" sz="1200" dirty="0">
                  <a:solidFill>
                    <a:schemeClr val="accent1"/>
                  </a:solidFill>
                </a:rPr>
                <a:t>=</a:t>
              </a:r>
              <a:r>
                <a:rPr lang="en-GB" sz="1200" dirty="0" err="1">
                  <a:solidFill>
                    <a:schemeClr val="accent1"/>
                  </a:solidFill>
                </a:rPr>
                <a:t>client_credentials</a:t>
              </a:r>
              <a:endParaRPr lang="en-GB" sz="1200" dirty="0">
                <a:solidFill>
                  <a:schemeClr val="accent1"/>
                </a:solidFill>
              </a:endParaRPr>
            </a:p>
          </p:txBody>
        </p:sp>
      </p:grpSp>
      <p:grpSp>
        <p:nvGrpSpPr>
          <p:cNvPr id="10" name="Group 9"/>
          <p:cNvGrpSpPr/>
          <p:nvPr/>
        </p:nvGrpSpPr>
        <p:grpSpPr>
          <a:xfrm>
            <a:off x="6718229" y="3791490"/>
            <a:ext cx="2940374" cy="1585884"/>
            <a:chOff x="6812375" y="3766806"/>
            <a:chExt cx="2940374" cy="1585884"/>
          </a:xfrm>
        </p:grpSpPr>
        <p:cxnSp>
          <p:nvCxnSpPr>
            <p:cNvPr id="11" name="Straight Arrow Connector 10"/>
            <p:cNvCxnSpPr/>
            <p:nvPr/>
          </p:nvCxnSpPr>
          <p:spPr>
            <a:xfrm flipH="1">
              <a:off x="6812375" y="3766806"/>
              <a:ext cx="2940374" cy="1585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7704201" y="4420487"/>
              <a:ext cx="1093184" cy="646331"/>
            </a:xfrm>
            <a:prstGeom prst="rect">
              <a:avLst/>
            </a:prstGeom>
            <a:solidFill>
              <a:schemeClr val="bg1"/>
            </a:solidFill>
          </p:spPr>
          <p:txBody>
            <a:bodyPr wrap="none" rtlCol="0">
              <a:spAutoFit/>
            </a:bodyPr>
            <a:lstStyle/>
            <a:p>
              <a:pPr algn="ctr"/>
              <a:r>
                <a:rPr lang="en-GB" sz="1200" dirty="0">
                  <a:solidFill>
                    <a:schemeClr val="accent3"/>
                  </a:solidFill>
                </a:rPr>
                <a:t>2. </a:t>
              </a:r>
              <a:r>
                <a:rPr lang="en-GB" sz="1200" dirty="0" err="1">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a:p>
              <a:pPr algn="ctr"/>
              <a:r>
                <a:rPr lang="en-GB" sz="1200" dirty="0" err="1">
                  <a:solidFill>
                    <a:schemeClr val="accent1"/>
                  </a:solidFill>
                </a:rPr>
                <a:t>refresh_token</a:t>
              </a:r>
              <a:endParaRPr lang="en-GB" sz="1200" dirty="0">
                <a:solidFill>
                  <a:schemeClr val="accent1"/>
                </a:solidFill>
              </a:endParaRPr>
            </a:p>
          </p:txBody>
        </p:sp>
      </p:grpSp>
      <p:sp>
        <p:nvSpPr>
          <p:cNvPr id="13" name="Rectangle 12"/>
          <p:cNvSpPr/>
          <p:nvPr/>
        </p:nvSpPr>
        <p:spPr>
          <a:xfrm>
            <a:off x="8896603" y="3186032"/>
            <a:ext cx="928174" cy="494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Token</a:t>
            </a:r>
          </a:p>
          <a:p>
            <a:pPr algn="ctr"/>
            <a:r>
              <a:rPr lang="en-US" sz="1400" dirty="0"/>
              <a:t>Endpoint</a:t>
            </a:r>
            <a:endParaRPr lang="en-AU" sz="1400" dirty="0"/>
          </a:p>
        </p:txBody>
      </p:sp>
      <p:pic>
        <p:nvPicPr>
          <p:cNvPr id="14" name="Picture 4" descr="https://pixabay.com/static/uploads/photo/2015/03/04/22/35/head-659650_960_7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77365" y="4333733"/>
            <a:ext cx="3204362" cy="738007"/>
            <a:chOff x="2633083" y="4377419"/>
            <a:chExt cx="3042789" cy="669637"/>
          </a:xfrm>
        </p:grpSpPr>
        <p:cxnSp>
          <p:nvCxnSpPr>
            <p:cNvPr id="16" name="Straight Arrow Connector 15"/>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3461668" y="4481277"/>
              <a:ext cx="1042568" cy="251337"/>
            </a:xfrm>
            <a:prstGeom prst="rect">
              <a:avLst/>
            </a:prstGeom>
            <a:solidFill>
              <a:schemeClr val="bg1"/>
            </a:solidFill>
          </p:spPr>
          <p:txBody>
            <a:bodyPr wrap="none" rtlCol="0">
              <a:spAutoFit/>
            </a:bodyPr>
            <a:lstStyle/>
            <a:p>
              <a:r>
                <a:rPr lang="en-GB" sz="1200" dirty="0">
                  <a:solidFill>
                    <a:schemeClr val="accent1"/>
                  </a:solidFill>
                </a:rPr>
                <a:t>0. Credentials</a:t>
              </a:r>
            </a:p>
          </p:txBody>
        </p:sp>
      </p:grpSp>
      <p:sp>
        <p:nvSpPr>
          <p:cNvPr id="18" name="TextBox 17"/>
          <p:cNvSpPr txBox="1"/>
          <p:nvPr/>
        </p:nvSpPr>
        <p:spPr>
          <a:xfrm>
            <a:off x="1415139" y="4635259"/>
            <a:ext cx="641522" cy="369332"/>
          </a:xfrm>
          <a:prstGeom prst="rect">
            <a:avLst/>
          </a:prstGeom>
          <a:noFill/>
        </p:spPr>
        <p:txBody>
          <a:bodyPr wrap="none" rtlCol="0">
            <a:spAutoFit/>
          </a:bodyPr>
          <a:lstStyle/>
          <a:p>
            <a:r>
              <a:rPr lang="en-US" sz="1800" dirty="0"/>
              <a:t>User</a:t>
            </a:r>
            <a:endParaRPr lang="en-AU" sz="1800" dirty="0"/>
          </a:p>
        </p:txBody>
      </p:sp>
      <p:grpSp>
        <p:nvGrpSpPr>
          <p:cNvPr id="19" name="Group 18"/>
          <p:cNvGrpSpPr/>
          <p:nvPr/>
        </p:nvGrpSpPr>
        <p:grpSpPr>
          <a:xfrm>
            <a:off x="5866606" y="3658394"/>
            <a:ext cx="2895600" cy="1377204"/>
            <a:chOff x="5942749" y="3573564"/>
            <a:chExt cx="2895600" cy="1377204"/>
          </a:xfrm>
        </p:grpSpPr>
        <p:cxnSp>
          <p:nvCxnSpPr>
            <p:cNvPr id="20" name="Straight Arrow Connector 19"/>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942749" y="4106964"/>
              <a:ext cx="1653273" cy="646331"/>
            </a:xfrm>
            <a:prstGeom prst="rect">
              <a:avLst/>
            </a:prstGeom>
            <a:solidFill>
              <a:schemeClr val="bg1"/>
            </a:solidFill>
          </p:spPr>
          <p:txBody>
            <a:bodyPr wrap="none" rtlCol="0">
              <a:spAutoFit/>
            </a:bodyPr>
            <a:lstStyle/>
            <a:p>
              <a:pPr algn="ctr"/>
              <a:r>
                <a:rPr lang="en-GB" sz="1200" dirty="0">
                  <a:solidFill>
                    <a:schemeClr val="accent1"/>
                  </a:solidFill>
                </a:rPr>
                <a:t>1. Client credentials</a:t>
              </a:r>
            </a:p>
            <a:p>
              <a:pPr algn="ctr"/>
              <a:r>
                <a:rPr lang="en-GB" sz="1200" dirty="0" err="1">
                  <a:solidFill>
                    <a:schemeClr val="accent1"/>
                  </a:solidFill>
                </a:rPr>
                <a:t>grant_type</a:t>
              </a:r>
              <a:r>
                <a:rPr lang="en-GB" sz="1200" dirty="0">
                  <a:solidFill>
                    <a:schemeClr val="accent1"/>
                  </a:solidFill>
                </a:rPr>
                <a:t>=password</a:t>
              </a:r>
            </a:p>
            <a:p>
              <a:pPr algn="ctr"/>
              <a:r>
                <a:rPr lang="en-GB" sz="1200" dirty="0">
                  <a:solidFill>
                    <a:schemeClr val="accent1"/>
                  </a:solidFill>
                </a:rPr>
                <a:t>User credentials</a:t>
              </a:r>
            </a:p>
          </p:txBody>
        </p:sp>
      </p:grpSp>
      <p:sp>
        <p:nvSpPr>
          <p:cNvPr id="22" name="TextBox 21"/>
          <p:cNvSpPr txBox="1"/>
          <p:nvPr/>
        </p:nvSpPr>
        <p:spPr>
          <a:xfrm>
            <a:off x="4781100" y="6260862"/>
            <a:ext cx="2798395" cy="369332"/>
          </a:xfrm>
          <a:prstGeom prst="rect">
            <a:avLst/>
          </a:prstGeom>
          <a:noFill/>
        </p:spPr>
        <p:txBody>
          <a:bodyPr wrap="none" rtlCol="0">
            <a:spAutoFit/>
          </a:bodyPr>
          <a:lstStyle/>
          <a:p>
            <a:pPr algn="ctr"/>
            <a:r>
              <a:rPr lang="en-US" sz="1800" dirty="0"/>
              <a:t>Confidential Relying Party</a:t>
            </a:r>
            <a:endParaRPr lang="en-AU" sz="1800" dirty="0"/>
          </a:p>
        </p:txBody>
      </p:sp>
    </p:spTree>
    <p:extLst>
      <p:ext uri="{BB962C8B-B14F-4D97-AF65-F5344CB8AC3E}">
        <p14:creationId xmlns:p14="http://schemas.microsoft.com/office/powerpoint/2010/main" val="94900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credentials flow</a:t>
            </a:r>
            <a:endParaRPr lang="en-AU" dirty="0"/>
          </a:p>
        </p:txBody>
      </p:sp>
      <p:sp>
        <p:nvSpPr>
          <p:cNvPr id="3" name="Content Placeholder 2"/>
          <p:cNvSpPr>
            <a:spLocks noGrp="1"/>
          </p:cNvSpPr>
          <p:nvPr>
            <p:ph idx="1"/>
          </p:nvPr>
        </p:nvSpPr>
        <p:spPr/>
        <p:txBody>
          <a:bodyPr/>
          <a:lstStyle/>
          <a:p>
            <a:pPr lvl="0"/>
            <a:r>
              <a:rPr lang="en-US" dirty="0">
                <a:solidFill>
                  <a:srgbClr val="000000"/>
                </a:solidFill>
              </a:rPr>
              <a:t>(server-to-server calls)</a:t>
            </a:r>
          </a:p>
          <a:p>
            <a:pPr marL="0" lvl="0" indent="0">
              <a:buNone/>
            </a:pPr>
            <a:endParaRPr lang="en-US" dirty="0">
              <a:solidFill>
                <a:srgbClr val="000000"/>
              </a:solidFill>
            </a:endParaRPr>
          </a:p>
          <a:p>
            <a:pPr marL="0" lvl="0" indent="0">
              <a:buNone/>
            </a:pPr>
            <a:r>
              <a:rPr lang="en-AU" sz="1800" dirty="0">
                <a:solidFill>
                  <a:srgbClr val="000000"/>
                </a:solidFill>
                <a:latin typeface="Consolas" panose="020B0609020204030204" pitchFamily="49" charset="0"/>
                <a:cs typeface="Consolas" panose="020B0609020204030204" pitchFamily="49" charset="0"/>
              </a:rPr>
              <a:t>POST /token</a:t>
            </a:r>
          </a:p>
          <a:p>
            <a:pPr marL="0" lvl="0" indent="0">
              <a:buNone/>
            </a:pPr>
            <a:r>
              <a:rPr lang="en-AU" sz="1800" b="1" dirty="0">
                <a:solidFill>
                  <a:srgbClr val="000000"/>
                </a:solidFill>
                <a:latin typeface="Consolas" panose="020B0609020204030204" pitchFamily="49" charset="0"/>
                <a:cs typeface="Consolas" panose="020B0609020204030204" pitchFamily="49" charset="0"/>
              </a:rPr>
              <a:t>Authorization: Basic czZCaGRSa3F0MzpnWDFmQmF0M2JW</a:t>
            </a:r>
          </a:p>
          <a:p>
            <a:pPr marL="0" lvl="0" indent="0">
              <a:buNone/>
            </a:pPr>
            <a:r>
              <a:rPr lang="en-AU" sz="1800" dirty="0">
                <a:solidFill>
                  <a:srgbClr val="000000"/>
                </a:solidFill>
                <a:latin typeface="Consolas" panose="020B0609020204030204" pitchFamily="49" charset="0"/>
                <a:cs typeface="Consolas" panose="020B0609020204030204" pitchFamily="49" charset="0"/>
              </a:rPr>
              <a:t>Content-Type: application/x-www-form-</a:t>
            </a:r>
            <a:r>
              <a:rPr lang="en-AU" sz="1800" dirty="0" err="1">
                <a:solidFill>
                  <a:srgbClr val="000000"/>
                </a:solidFill>
                <a:latin typeface="Consolas" panose="020B0609020204030204" pitchFamily="49" charset="0"/>
                <a:cs typeface="Consolas" panose="020B0609020204030204" pitchFamily="49" charset="0"/>
              </a:rPr>
              <a:t>urlencoded</a:t>
            </a:r>
            <a:endParaRPr lang="en-AU" sz="1800" dirty="0">
              <a:solidFill>
                <a:srgbClr val="000000"/>
              </a:solidFill>
              <a:latin typeface="Consolas" panose="020B0609020204030204" pitchFamily="49" charset="0"/>
              <a:cs typeface="Consolas" panose="020B0609020204030204" pitchFamily="49" charset="0"/>
            </a:endParaRPr>
          </a:p>
          <a:p>
            <a:pPr marL="0" lvl="0" indent="0">
              <a:buNone/>
            </a:pPr>
            <a:endParaRPr lang="en-AU" sz="1800" dirty="0">
              <a:solidFill>
                <a:srgbClr val="000000"/>
              </a:solidFill>
              <a:latin typeface="Consolas" panose="020B0609020204030204" pitchFamily="49" charset="0"/>
              <a:cs typeface="Consolas" panose="020B0609020204030204" pitchFamily="49" charset="0"/>
            </a:endParaRPr>
          </a:p>
          <a:p>
            <a:pPr marL="0" lvl="0" indent="0">
              <a:buNone/>
            </a:pPr>
            <a:r>
              <a:rPr lang="en-AU" sz="1800" b="1" dirty="0" err="1">
                <a:solidFill>
                  <a:srgbClr val="000000"/>
                </a:solidFill>
                <a:latin typeface="Consolas" panose="020B0609020204030204" pitchFamily="49" charset="0"/>
                <a:cs typeface="Consolas" panose="020B0609020204030204" pitchFamily="49" charset="0"/>
              </a:rPr>
              <a:t>grant_type</a:t>
            </a:r>
            <a:r>
              <a:rPr lang="en-AU" sz="1800" b="1" dirty="0">
                <a:solidFill>
                  <a:srgbClr val="000000"/>
                </a:solidFill>
                <a:latin typeface="Consolas" panose="020B0609020204030204" pitchFamily="49" charset="0"/>
                <a:cs typeface="Consolas" panose="020B0609020204030204" pitchFamily="49" charset="0"/>
              </a:rPr>
              <a:t>=</a:t>
            </a:r>
            <a:r>
              <a:rPr lang="en-AU" sz="1800" b="1" dirty="0" err="1">
                <a:solidFill>
                  <a:srgbClr val="000000"/>
                </a:solidFill>
                <a:latin typeface="Consolas" panose="020B0609020204030204" pitchFamily="49" charset="0"/>
                <a:cs typeface="Consolas" panose="020B0609020204030204" pitchFamily="49" charset="0"/>
              </a:rPr>
              <a:t>client_credentials</a:t>
            </a:r>
            <a:endParaRPr lang="en-AU" sz="2400" dirty="0">
              <a:solidFill>
                <a:srgbClr val="000000"/>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54</a:t>
            </a:fld>
            <a:endParaRPr lang="en-AU"/>
          </a:p>
        </p:txBody>
      </p:sp>
    </p:spTree>
    <p:extLst>
      <p:ext uri="{BB962C8B-B14F-4D97-AF65-F5344CB8AC3E}">
        <p14:creationId xmlns:p14="http://schemas.microsoft.com/office/powerpoint/2010/main" val="9303543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Resource-owner credentials flow</a:t>
            </a:r>
            <a:endParaRPr lang="en-AU" dirty="0"/>
          </a:p>
        </p:txBody>
      </p:sp>
      <p:sp>
        <p:nvSpPr>
          <p:cNvPr id="3" name="Content Placeholder 2"/>
          <p:cNvSpPr>
            <a:spLocks noGrp="1"/>
          </p:cNvSpPr>
          <p:nvPr>
            <p:ph idx="1"/>
          </p:nvPr>
        </p:nvSpPr>
        <p:spPr/>
        <p:txBody>
          <a:bodyPr/>
          <a:lstStyle/>
          <a:p>
            <a:r>
              <a:rPr lang="en-US" dirty="0"/>
              <a:t>(Password flow)</a:t>
            </a:r>
          </a:p>
          <a:p>
            <a:pPr marL="0" indent="0">
              <a:buNone/>
            </a:pPr>
            <a:endParaRPr lang="en-US" dirty="0"/>
          </a:p>
          <a:p>
            <a:pPr marL="0" indent="0">
              <a:buNone/>
            </a:pPr>
            <a:r>
              <a:rPr lang="en-AU" sz="1800" dirty="0">
                <a:latin typeface="Consolas" panose="020B0609020204030204" pitchFamily="49" charset="0"/>
                <a:cs typeface="Consolas" panose="020B0609020204030204" pitchFamily="49" charset="0"/>
              </a:rPr>
              <a:t>POST /token</a:t>
            </a:r>
          </a:p>
          <a:p>
            <a:pPr marL="0" indent="0">
              <a:buNone/>
            </a:pPr>
            <a:r>
              <a:rPr lang="en-AU" sz="1800" b="1" dirty="0">
                <a:latin typeface="Consolas" panose="020B0609020204030204" pitchFamily="49" charset="0"/>
                <a:cs typeface="Consolas" panose="020B0609020204030204" pitchFamily="49" charset="0"/>
              </a:rPr>
              <a:t>Authorization: Basic czZCaGRSa3F0MzpnWDFmQmF0M2JW</a:t>
            </a:r>
          </a:p>
          <a:p>
            <a:pPr marL="0" indent="0">
              <a:buNone/>
            </a:pPr>
            <a:r>
              <a:rPr lang="en-AU" sz="1800" dirty="0">
                <a:latin typeface="Consolas" panose="020B0609020204030204" pitchFamily="49" charset="0"/>
                <a:cs typeface="Consolas" panose="020B0609020204030204" pitchFamily="49" charset="0"/>
              </a:rPr>
              <a:t>Content-Type: application/x-www-form-</a:t>
            </a:r>
            <a:r>
              <a:rPr lang="en-AU" sz="1800" dirty="0" err="1">
                <a:latin typeface="Consolas" panose="020B0609020204030204" pitchFamily="49" charset="0"/>
                <a:cs typeface="Consolas" panose="020B0609020204030204" pitchFamily="49" charset="0"/>
              </a:rPr>
              <a:t>urlencoded</a:t>
            </a:r>
            <a:endParaRPr lang="en-AU" sz="1800" dirty="0">
              <a:latin typeface="Consolas" panose="020B0609020204030204" pitchFamily="49" charset="0"/>
              <a:cs typeface="Consolas" panose="020B0609020204030204" pitchFamily="49" charset="0"/>
            </a:endParaRPr>
          </a:p>
          <a:p>
            <a:pPr marL="0" indent="0">
              <a:buNone/>
            </a:pPr>
            <a:endParaRPr lang="en-AU" sz="1800" dirty="0">
              <a:latin typeface="Consolas" panose="020B0609020204030204" pitchFamily="49" charset="0"/>
              <a:cs typeface="Consolas" panose="020B0609020204030204" pitchFamily="49" charset="0"/>
            </a:endParaRPr>
          </a:p>
          <a:p>
            <a:pPr marL="0" indent="0">
              <a:buNone/>
            </a:pPr>
            <a:r>
              <a:rPr lang="en-AU" sz="1800" b="1" dirty="0" err="1">
                <a:latin typeface="Consolas" panose="020B0609020204030204" pitchFamily="49" charset="0"/>
                <a:cs typeface="Consolas" panose="020B0609020204030204" pitchFamily="49" charset="0"/>
              </a:rPr>
              <a:t>grant_type</a:t>
            </a:r>
            <a:r>
              <a:rPr lang="en-AU" sz="1800" b="1" dirty="0">
                <a:latin typeface="Consolas" panose="020B0609020204030204" pitchFamily="49" charset="0"/>
                <a:cs typeface="Consolas" panose="020B0609020204030204" pitchFamily="49" charset="0"/>
              </a:rPr>
              <a:t>=</a:t>
            </a:r>
            <a:r>
              <a:rPr lang="en-AU" sz="1800" b="1" dirty="0" err="1">
                <a:latin typeface="Consolas" panose="020B0609020204030204" pitchFamily="49" charset="0"/>
                <a:cs typeface="Consolas" panose="020B0609020204030204" pitchFamily="49" charset="0"/>
              </a:rPr>
              <a:t>password</a:t>
            </a:r>
            <a:r>
              <a:rPr lang="en-AU" sz="1800" dirty="0" err="1">
                <a:latin typeface="Consolas" panose="020B0609020204030204" pitchFamily="49" charset="0"/>
                <a:cs typeface="Consolas" panose="020B0609020204030204" pitchFamily="49" charset="0"/>
              </a:rPr>
              <a:t>&amp;</a:t>
            </a:r>
            <a:r>
              <a:rPr lang="en-AU" sz="1800" b="1" dirty="0" err="1">
                <a:latin typeface="Consolas" panose="020B0609020204030204" pitchFamily="49" charset="0"/>
                <a:cs typeface="Consolas" panose="020B0609020204030204" pitchFamily="49" charset="0"/>
              </a:rPr>
              <a:t>username</a:t>
            </a:r>
            <a:r>
              <a:rPr lang="en-AU" sz="1800" dirty="0">
                <a:latin typeface="Consolas" panose="020B0609020204030204" pitchFamily="49" charset="0"/>
                <a:cs typeface="Consolas" panose="020B0609020204030204" pitchFamily="49" charset="0"/>
              </a:rPr>
              <a:t>=</a:t>
            </a:r>
            <a:r>
              <a:rPr lang="en-AU" sz="1800" dirty="0" err="1">
                <a:latin typeface="Consolas" panose="020B0609020204030204" pitchFamily="49" charset="0"/>
                <a:cs typeface="Consolas" panose="020B0609020204030204" pitchFamily="49" charset="0"/>
              </a:rPr>
              <a:t>johndoe&amp;</a:t>
            </a:r>
            <a:r>
              <a:rPr lang="en-AU" sz="1800" b="1" dirty="0" err="1">
                <a:latin typeface="Consolas" panose="020B0609020204030204" pitchFamily="49" charset="0"/>
                <a:cs typeface="Consolas" panose="020B0609020204030204" pitchFamily="49" charset="0"/>
              </a:rPr>
              <a:t>password</a:t>
            </a:r>
            <a:r>
              <a:rPr lang="en-AU" sz="1800" dirty="0">
                <a:latin typeface="Consolas" panose="020B0609020204030204" pitchFamily="49" charset="0"/>
                <a:cs typeface="Consolas" panose="020B0609020204030204" pitchFamily="49" charset="0"/>
              </a:rPr>
              <a:t>=A3ddj3w</a:t>
            </a:r>
            <a:endParaRPr lang="en-AU" sz="24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55</a:t>
            </a:fld>
            <a:endParaRPr lang="en-AU"/>
          </a:p>
        </p:txBody>
      </p:sp>
    </p:spTree>
    <p:extLst>
      <p:ext uri="{BB962C8B-B14F-4D97-AF65-F5344CB8AC3E}">
        <p14:creationId xmlns:p14="http://schemas.microsoft.com/office/powerpoint/2010/main" val="30383574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
            </a:r>
            <a:br>
              <a:rPr lang="en-AU" dirty="0"/>
            </a:br>
            <a:r>
              <a:rPr lang="en-AU" dirty="0"/>
              <a:t>Demo</a:t>
            </a:r>
          </a:p>
        </p:txBody>
      </p:sp>
      <p:sp>
        <p:nvSpPr>
          <p:cNvPr id="3" name="Slide Number Placeholder 2"/>
          <p:cNvSpPr>
            <a:spLocks noGrp="1"/>
          </p:cNvSpPr>
          <p:nvPr>
            <p:ph type="sldNum" sz="quarter" idx="12"/>
          </p:nvPr>
        </p:nvSpPr>
        <p:spPr/>
        <p:txBody>
          <a:bodyPr/>
          <a:lstStyle/>
          <a:p>
            <a:fld id="{1DEBBDC7-4A1B-43E6-8DA6-58148E08E8A6}" type="slidenum">
              <a:rPr lang="en-AU" smtClean="0"/>
              <a:pPr/>
              <a:t>56</a:t>
            </a:fld>
            <a:endParaRPr lang="en-AU" dirty="0"/>
          </a:p>
        </p:txBody>
      </p:sp>
    </p:spTree>
    <p:extLst>
      <p:ext uri="{BB962C8B-B14F-4D97-AF65-F5344CB8AC3E}">
        <p14:creationId xmlns:p14="http://schemas.microsoft.com/office/powerpoint/2010/main" val="38225797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endParaRPr lang="en-AU" dirty="0"/>
          </a:p>
        </p:txBody>
      </p:sp>
      <p:sp>
        <p:nvSpPr>
          <p:cNvPr id="3" name="Content Placeholder 2"/>
          <p:cNvSpPr>
            <a:spLocks noGrp="1"/>
          </p:cNvSpPr>
          <p:nvPr>
            <p:ph idx="1"/>
          </p:nvPr>
        </p:nvSpPr>
        <p:spPr/>
        <p:txBody>
          <a:bodyPr/>
          <a:lstStyle/>
          <a:p>
            <a:r>
              <a:rPr lang="en-US" sz="2000" dirty="0">
                <a:hlinkClick r:id="rId2"/>
              </a:rPr>
              <a:t>http://openid.net/developers/libraries/</a:t>
            </a:r>
            <a:endParaRPr lang="en-US" sz="2000" dirty="0"/>
          </a:p>
          <a:p>
            <a:r>
              <a:rPr lang="en-US" sz="2000" dirty="0">
                <a:hlinkClick r:id="rId3"/>
              </a:rPr>
              <a:t>http://openid.net/certification/</a:t>
            </a:r>
            <a:endParaRPr lang="en-US" sz="2000" dirty="0"/>
          </a:p>
          <a:p>
            <a:r>
              <a:rPr lang="en-US" sz="2000" dirty="0"/>
              <a:t>Auth0 (SaaS)</a:t>
            </a:r>
          </a:p>
          <a:p>
            <a:r>
              <a:rPr lang="en-AU" sz="2000" dirty="0" err="1"/>
              <a:t>PingFederate</a:t>
            </a:r>
            <a:r>
              <a:rPr lang="en-AU" sz="2000" dirty="0"/>
              <a:t> (SaaS or self-host)</a:t>
            </a:r>
          </a:p>
          <a:p>
            <a:r>
              <a:rPr lang="en-US" sz="2000" dirty="0"/>
              <a:t>Azure AD (SaaS)</a:t>
            </a:r>
          </a:p>
          <a:p>
            <a:r>
              <a:rPr lang="en-US" sz="2000" dirty="0"/>
              <a:t>ADFS (self-host)</a:t>
            </a:r>
          </a:p>
          <a:p>
            <a:r>
              <a:rPr lang="en-AU" sz="2000" dirty="0"/>
              <a:t>WSO2 Identity Server (self-host)</a:t>
            </a:r>
          </a:p>
          <a:p>
            <a:r>
              <a:rPr lang="en-US" sz="2000" dirty="0"/>
              <a:t>IdentityServer3 (.NET)</a:t>
            </a:r>
          </a:p>
          <a:p>
            <a:r>
              <a:rPr lang="en-US" sz="2000" dirty="0" err="1"/>
              <a:t>MITREid</a:t>
            </a:r>
            <a:r>
              <a:rPr lang="en-US" sz="2000" dirty="0"/>
              <a:t> Connect (Java)</a:t>
            </a:r>
          </a:p>
          <a:p>
            <a:r>
              <a:rPr lang="en-AU" sz="2000" i="1" dirty="0"/>
              <a:t>Many others…</a:t>
            </a:r>
          </a:p>
          <a:p>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1DEBBDC7-4A1B-43E6-8DA6-58148E08E8A6}" type="slidenum">
              <a:rPr lang="en-AU" smtClean="0"/>
              <a:t>57</a:t>
            </a:fld>
            <a:endParaRPr lang="en-AU"/>
          </a:p>
        </p:txBody>
      </p:sp>
    </p:spTree>
    <p:extLst>
      <p:ext uri="{BB962C8B-B14F-4D97-AF65-F5344CB8AC3E}">
        <p14:creationId xmlns:p14="http://schemas.microsoft.com/office/powerpoint/2010/main" val="5670569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endParaRPr lang="en-AU" dirty="0"/>
          </a:p>
        </p:txBody>
      </p:sp>
      <p:sp>
        <p:nvSpPr>
          <p:cNvPr id="3" name="Subtitle 2"/>
          <p:cNvSpPr txBox="1">
            <a:spLocks/>
          </p:cNvSpPr>
          <p:nvPr/>
        </p:nvSpPr>
        <p:spPr>
          <a:xfrm>
            <a:off x="838801" y="5463110"/>
            <a:ext cx="7056606" cy="1008112"/>
          </a:xfrm>
          <a:prstGeom prst="rect">
            <a:avLst/>
          </a:prstGeom>
        </p:spPr>
        <p:txBody>
          <a:bodyPr/>
          <a:lst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0" indent="0">
              <a:spcBef>
                <a:spcPts val="0"/>
              </a:spcBef>
              <a:buNone/>
            </a:pPr>
            <a:r>
              <a:rPr lang="en-US" sz="2000" dirty="0">
                <a:solidFill>
                  <a:schemeClr val="bg1"/>
                </a:solidFill>
              </a:rPr>
              <a:t>Rob Moore</a:t>
            </a:r>
          </a:p>
          <a:p>
            <a:pPr marL="0" indent="0">
              <a:spcBef>
                <a:spcPts val="0"/>
              </a:spcBef>
              <a:buNone/>
            </a:pPr>
            <a:r>
              <a:rPr lang="en-US" sz="2000" dirty="0">
                <a:solidFill>
                  <a:schemeClr val="bg1"/>
                </a:solidFill>
              </a:rPr>
              <a:t>Principal Consultant</a:t>
            </a:r>
          </a:p>
          <a:p>
            <a:pPr marL="0" indent="0">
              <a:spcBef>
                <a:spcPts val="0"/>
              </a:spcBef>
              <a:buNone/>
            </a:pPr>
            <a:r>
              <a:rPr lang="en-US" sz="2000" dirty="0">
                <a:solidFill>
                  <a:schemeClr val="bg1"/>
                </a:solidFill>
              </a:rPr>
              <a:t>@</a:t>
            </a:r>
            <a:r>
              <a:rPr lang="en-US" sz="2000" dirty="0" err="1">
                <a:solidFill>
                  <a:schemeClr val="bg1"/>
                </a:solidFill>
              </a:rPr>
              <a:t>robdmoore</a:t>
            </a:r>
            <a:endParaRPr lang="en-AU" sz="2000" dirty="0">
              <a:solidFill>
                <a:schemeClr val="bg1"/>
              </a:solidFill>
            </a:endParaRPr>
          </a:p>
        </p:txBody>
      </p:sp>
      <p:sp>
        <p:nvSpPr>
          <p:cNvPr id="4" name="Subtitle 2"/>
          <p:cNvSpPr txBox="1">
            <a:spLocks/>
          </p:cNvSpPr>
          <p:nvPr/>
        </p:nvSpPr>
        <p:spPr>
          <a:xfrm>
            <a:off x="838801" y="5463110"/>
            <a:ext cx="7056606" cy="1008112"/>
          </a:xfrm>
          <a:prstGeom prst="rect">
            <a:avLst/>
          </a:prstGeom>
        </p:spPr>
        <p:txBody>
          <a:bodyPr vert="horz" lIns="0" tIns="0" rIns="0" bIns="0" rtlCol="0">
            <a:noAutofit/>
          </a:bodyPr>
          <a:lstStyle>
            <a:lvl1pPr marL="0" indent="0" algn="l" defTabSz="1088502" rtl="0" eaLnBrk="1" latinLnBrk="0" hangingPunct="1">
              <a:spcBef>
                <a:spcPts val="0"/>
              </a:spcBef>
              <a:buClr>
                <a:srgbClr val="E5007E"/>
              </a:buClr>
              <a:buFont typeface="Segoe UI" panose="020B0502040204020203" pitchFamily="34" charset="0"/>
              <a:buNone/>
              <a:defRPr sz="3000" kern="1200" spc="0" baseline="0">
                <a:solidFill>
                  <a:schemeClr val="bg1"/>
                </a:solidFill>
                <a:latin typeface="+mn-lt"/>
                <a:ea typeface="+mn-ea"/>
                <a:cs typeface="+mn-cs"/>
              </a:defRPr>
            </a:lvl1pPr>
            <a:lvl2pPr marL="544251"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2pPr>
            <a:lvl3pPr marL="1088502"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3pPr>
            <a:lvl4pPr marL="1632753"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4pPr>
            <a:lvl5pPr marL="2177004"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5pPr>
            <a:lvl6pPr marL="2721254"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6pPr>
            <a:lvl7pPr marL="3265505"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7pPr>
            <a:lvl8pPr marL="3809756"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8pPr>
            <a:lvl9pPr marL="4354007"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9pPr>
          </a:lstStyle>
          <a:p>
            <a:pPr algn="r"/>
            <a:r>
              <a:rPr lang="en-US" sz="2000" dirty="0"/>
              <a:t>Matt Davies</a:t>
            </a:r>
          </a:p>
          <a:p>
            <a:pPr algn="r"/>
            <a:r>
              <a:rPr lang="en-US" sz="2000" dirty="0"/>
              <a:t>Principal Consultant</a:t>
            </a:r>
          </a:p>
          <a:p>
            <a:pPr algn="r"/>
            <a:r>
              <a:rPr lang="en-US" sz="2000" dirty="0"/>
              <a:t>@</a:t>
            </a:r>
            <a:r>
              <a:rPr lang="en-US" sz="2000" dirty="0" err="1"/>
              <a:t>mdaviesnet</a:t>
            </a:r>
            <a:endParaRPr lang="en-AU" sz="2000" dirty="0"/>
          </a:p>
        </p:txBody>
      </p:sp>
    </p:spTree>
    <p:extLst>
      <p:ext uri="{BB962C8B-B14F-4D97-AF65-F5344CB8AC3E}">
        <p14:creationId xmlns:p14="http://schemas.microsoft.com/office/powerpoint/2010/main" val="12658300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a:t>Modern application</a:t>
            </a:r>
          </a:p>
        </p:txBody>
      </p:sp>
      <p:sp>
        <p:nvSpPr>
          <p:cNvPr id="5" name="Slide Number Placeholder 4"/>
          <p:cNvSpPr>
            <a:spLocks noGrp="1"/>
          </p:cNvSpPr>
          <p:nvPr>
            <p:ph type="sldNum" sz="quarter" idx="12"/>
          </p:nvPr>
        </p:nvSpPr>
        <p:spPr/>
        <p:txBody>
          <a:bodyPr/>
          <a:lstStyle/>
          <a:p>
            <a:fld id="{1DEBBDC7-4A1B-43E6-8DA6-58148E08E8A6}" type="slidenum">
              <a:rPr lang="en-AU" smtClean="0"/>
              <a:pPr/>
              <a:t>6</a:t>
            </a:fld>
            <a:endParaRPr lang="en-AU" dirty="0"/>
          </a:p>
        </p:txBody>
      </p:sp>
      <p:grpSp>
        <p:nvGrpSpPr>
          <p:cNvPr id="3" name="Group 2"/>
          <p:cNvGrpSpPr/>
          <p:nvPr/>
        </p:nvGrpSpPr>
        <p:grpSpPr>
          <a:xfrm>
            <a:off x="4700172" y="2931523"/>
            <a:ext cx="5112568" cy="858311"/>
            <a:chOff x="4700172" y="2931523"/>
            <a:chExt cx="5112568" cy="858311"/>
          </a:xfrm>
        </p:grpSpPr>
        <p:sp>
          <p:nvSpPr>
            <p:cNvPr id="8" name="Rectangle 7"/>
            <p:cNvSpPr/>
            <p:nvPr/>
          </p:nvSpPr>
          <p:spPr>
            <a:xfrm>
              <a:off x="6743278" y="3213770"/>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Authentication</a:t>
              </a:r>
            </a:p>
          </p:txBody>
        </p:sp>
        <p:cxnSp>
          <p:nvCxnSpPr>
            <p:cNvPr id="11" name="Straight Arrow Connector 10"/>
            <p:cNvCxnSpPr/>
            <p:nvPr/>
          </p:nvCxnSpPr>
          <p:spPr>
            <a:xfrm>
              <a:off x="4700172" y="3357786"/>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700172" y="3645818"/>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68313" y="2931523"/>
              <a:ext cx="1364476" cy="415498"/>
            </a:xfrm>
            <a:prstGeom prst="rect">
              <a:avLst/>
            </a:prstGeom>
            <a:noFill/>
          </p:spPr>
          <p:txBody>
            <a:bodyPr wrap="none" rtlCol="0">
              <a:spAutoFit/>
            </a:bodyPr>
            <a:lstStyle/>
            <a:p>
              <a:r>
                <a:rPr lang="en-AU" dirty="0"/>
                <a:t>Challenge</a:t>
              </a:r>
            </a:p>
          </p:txBody>
        </p:sp>
      </p:grpSp>
      <p:grpSp>
        <p:nvGrpSpPr>
          <p:cNvPr id="10" name="Group 9"/>
          <p:cNvGrpSpPr/>
          <p:nvPr/>
        </p:nvGrpSpPr>
        <p:grpSpPr>
          <a:xfrm>
            <a:off x="4700172" y="4083790"/>
            <a:ext cx="5569768" cy="1860603"/>
            <a:chOff x="4700172" y="4083790"/>
            <a:chExt cx="5569768" cy="1860603"/>
          </a:xfrm>
        </p:grpSpPr>
        <p:sp>
          <p:nvSpPr>
            <p:cNvPr id="14" name="Rectangle 13"/>
            <p:cNvSpPr/>
            <p:nvPr/>
          </p:nvSpPr>
          <p:spPr>
            <a:xfrm>
              <a:off x="6743278" y="40837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APIs</a:t>
              </a:r>
            </a:p>
          </p:txBody>
        </p:sp>
        <p:sp>
          <p:nvSpPr>
            <p:cNvPr id="15" name="Rectangle 14"/>
            <p:cNvSpPr/>
            <p:nvPr/>
          </p:nvSpPr>
          <p:spPr>
            <a:xfrm>
              <a:off x="6895678" y="42361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APIs</a:t>
              </a:r>
            </a:p>
          </p:txBody>
        </p:sp>
        <p:sp>
          <p:nvSpPr>
            <p:cNvPr id="17" name="Rectangle 16"/>
            <p:cNvSpPr/>
            <p:nvPr/>
          </p:nvSpPr>
          <p:spPr>
            <a:xfrm>
              <a:off x="7048078" y="43885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APIs</a:t>
              </a:r>
            </a:p>
          </p:txBody>
        </p:sp>
        <p:sp>
          <p:nvSpPr>
            <p:cNvPr id="21" name="Rectangle 20"/>
            <p:cNvSpPr/>
            <p:nvPr/>
          </p:nvSpPr>
          <p:spPr>
            <a:xfrm>
              <a:off x="7200478" y="45409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a:t>APIs (Bus logic, Data)</a:t>
              </a:r>
            </a:p>
          </p:txBody>
        </p:sp>
        <p:cxnSp>
          <p:nvCxnSpPr>
            <p:cNvPr id="22" name="Straight Arrow Connector 21"/>
            <p:cNvCxnSpPr/>
            <p:nvPr/>
          </p:nvCxnSpPr>
          <p:spPr>
            <a:xfrm>
              <a:off x="4700172" y="4246620"/>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700172" y="457279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325724" y="5368329"/>
              <a:ext cx="1944216"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Authorisation</a:t>
              </a:r>
            </a:p>
          </p:txBody>
        </p:sp>
      </p:grpSp>
      <p:pic>
        <p:nvPicPr>
          <p:cNvPr id="2" name="Picture 1"/>
          <p:cNvPicPr>
            <a:picLocks noChangeAspect="1"/>
          </p:cNvPicPr>
          <p:nvPr/>
        </p:nvPicPr>
        <p:blipFill>
          <a:blip r:embed="rId3"/>
          <a:stretch>
            <a:fillRect/>
          </a:stretch>
        </p:blipFill>
        <p:spPr>
          <a:xfrm>
            <a:off x="8076406" y="2814796"/>
            <a:ext cx="1776784" cy="365900"/>
          </a:xfrm>
          <a:prstGeom prst="rect">
            <a:avLst/>
          </a:prstGeom>
        </p:spPr>
      </p:pic>
      <p:sp>
        <p:nvSpPr>
          <p:cNvPr id="13" name="TextBox 12"/>
          <p:cNvSpPr txBox="1"/>
          <p:nvPr/>
        </p:nvSpPr>
        <p:spPr>
          <a:xfrm>
            <a:off x="6631886" y="2820194"/>
            <a:ext cx="673582" cy="415498"/>
          </a:xfrm>
          <a:prstGeom prst="rect">
            <a:avLst/>
          </a:prstGeom>
          <a:noFill/>
        </p:spPr>
        <p:txBody>
          <a:bodyPr wrap="none" rtlCol="0">
            <a:spAutoFit/>
          </a:bodyPr>
          <a:lstStyle/>
          <a:p>
            <a:r>
              <a:rPr lang="en-US" dirty="0"/>
              <a:t>SSO</a:t>
            </a:r>
            <a:endParaRPr lang="en-AU" dirty="0"/>
          </a:p>
        </p:txBody>
      </p:sp>
      <p:sp>
        <p:nvSpPr>
          <p:cNvPr id="24" name="Rectangle 23"/>
          <p:cNvSpPr/>
          <p:nvPr/>
        </p:nvSpPr>
        <p:spPr>
          <a:xfrm>
            <a:off x="1523206" y="2896394"/>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a:t>Application</a:t>
            </a:r>
          </a:p>
          <a:p>
            <a:pPr algn="ctr"/>
            <a:endParaRPr lang="en-US" dirty="0"/>
          </a:p>
          <a:p>
            <a:pPr algn="ctr"/>
            <a:r>
              <a:rPr lang="en-US" dirty="0"/>
              <a:t>UI</a:t>
            </a:r>
            <a:endParaRPr lang="en-AU" dirty="0"/>
          </a:p>
          <a:p>
            <a:pPr algn="ctr"/>
            <a:endParaRPr lang="en-AU" dirty="0"/>
          </a:p>
        </p:txBody>
      </p:sp>
      <p:sp>
        <p:nvSpPr>
          <p:cNvPr id="7" name="Rectangle 6"/>
          <p:cNvSpPr/>
          <p:nvPr/>
        </p:nvSpPr>
        <p:spPr>
          <a:xfrm>
            <a:off x="1630710" y="2997746"/>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a:t>Application</a:t>
            </a:r>
          </a:p>
          <a:p>
            <a:pPr algn="ctr"/>
            <a:endParaRPr lang="en-US" dirty="0"/>
          </a:p>
          <a:p>
            <a:pPr algn="ctr"/>
            <a:r>
              <a:rPr lang="en-US" dirty="0"/>
              <a:t>UI</a:t>
            </a:r>
            <a:endParaRPr lang="en-AU" dirty="0"/>
          </a:p>
          <a:p>
            <a:pPr algn="ctr"/>
            <a:endParaRPr lang="en-AU" dirty="0"/>
          </a:p>
        </p:txBody>
      </p:sp>
    </p:spTree>
    <p:extLst>
      <p:ext uri="{BB962C8B-B14F-4D97-AF65-F5344CB8AC3E}">
        <p14:creationId xmlns:p14="http://schemas.microsoft.com/office/powerpoint/2010/main" val="182131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682" b="682"/>
          <a:stretch>
            <a:fillRect/>
          </a:stretch>
        </p:blipFill>
        <p:spPr/>
      </p:pic>
    </p:spTree>
    <p:extLst>
      <p:ext uri="{BB962C8B-B14F-4D97-AF65-F5344CB8AC3E}">
        <p14:creationId xmlns:p14="http://schemas.microsoft.com/office/powerpoint/2010/main" val="21119248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8</a:t>
            </a:fld>
            <a:endParaRPr lang="en-AU" dirty="0"/>
          </a:p>
        </p:txBody>
      </p:sp>
    </p:spTree>
    <p:extLst>
      <p:ext uri="{BB962C8B-B14F-4D97-AF65-F5344CB8AC3E}">
        <p14:creationId xmlns:p14="http://schemas.microsoft.com/office/powerpoint/2010/main" val="2734745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vs </a:t>
            </a:r>
            <a:r>
              <a:rPr lang="en-US" dirty="0" err="1"/>
              <a:t>Authn</a:t>
            </a:r>
            <a:r>
              <a:rPr lang="en-US" dirty="0"/>
              <a:t> vs </a:t>
            </a:r>
            <a:r>
              <a:rPr lang="en-US" dirty="0" err="1"/>
              <a:t>Authz</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9</a:t>
            </a:fld>
            <a:endParaRPr lang="en-AU"/>
          </a:p>
        </p:txBody>
      </p:sp>
      <p:grpSp>
        <p:nvGrpSpPr>
          <p:cNvPr id="10" name="Group 9"/>
          <p:cNvGrpSpPr/>
          <p:nvPr/>
        </p:nvGrpSpPr>
        <p:grpSpPr>
          <a:xfrm>
            <a:off x="685006" y="1753394"/>
            <a:ext cx="4343400" cy="3301597"/>
            <a:chOff x="685006" y="1753394"/>
            <a:chExt cx="4343400" cy="3301597"/>
          </a:xfrm>
        </p:grpSpPr>
        <p:pic>
          <p:nvPicPr>
            <p:cNvPr id="1026" name="Picture 2" descr="https://upload.wikimedia.org/wikipedia/commons/thumb/7/7f/Speech_bubble.svg/637px-Speech_bubb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6206" y="1753394"/>
              <a:ext cx="2362200" cy="17799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006" y="2925360"/>
              <a:ext cx="2129631" cy="21296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99606" y="2362994"/>
              <a:ext cx="1480149" cy="415498"/>
            </a:xfrm>
            <a:prstGeom prst="rect">
              <a:avLst/>
            </a:prstGeom>
            <a:noFill/>
          </p:spPr>
          <p:txBody>
            <a:bodyPr wrap="none" rtlCol="0">
              <a:spAutoFit/>
            </a:bodyPr>
            <a:lstStyle/>
            <a:p>
              <a:r>
                <a:rPr lang="en-US" dirty="0"/>
                <a:t>Hi, I’m Rob</a:t>
              </a:r>
              <a:endParaRPr lang="en-AU" dirty="0"/>
            </a:p>
          </p:txBody>
        </p:sp>
      </p:grpSp>
      <p:pic>
        <p:nvPicPr>
          <p:cNvPr id="6" name="Picture 5"/>
          <p:cNvPicPr>
            <a:picLocks noChangeAspect="1"/>
          </p:cNvPicPr>
          <p:nvPr/>
        </p:nvPicPr>
        <p:blipFill>
          <a:blip r:embed="rId5"/>
          <a:stretch>
            <a:fillRect/>
          </a:stretch>
        </p:blipFill>
        <p:spPr>
          <a:xfrm>
            <a:off x="7619206" y="1476715"/>
            <a:ext cx="3048022" cy="2795608"/>
          </a:xfrm>
          <a:prstGeom prst="rect">
            <a:avLst/>
          </a:prstGeom>
        </p:spPr>
      </p:pic>
      <p:pic>
        <p:nvPicPr>
          <p:cNvPr id="7" name="Picture 6"/>
          <p:cNvPicPr>
            <a:picLocks noChangeAspect="1"/>
          </p:cNvPicPr>
          <p:nvPr/>
        </p:nvPicPr>
        <p:blipFill>
          <a:blip r:embed="rId6"/>
          <a:stretch>
            <a:fillRect/>
          </a:stretch>
        </p:blipFill>
        <p:spPr>
          <a:xfrm>
            <a:off x="4418806" y="4142988"/>
            <a:ext cx="3048022" cy="2033602"/>
          </a:xfrm>
          <a:prstGeom prst="rect">
            <a:avLst/>
          </a:prstGeom>
        </p:spPr>
      </p:pic>
      <p:sp>
        <p:nvSpPr>
          <p:cNvPr id="8" name="TextBox 7"/>
          <p:cNvSpPr txBox="1"/>
          <p:nvPr/>
        </p:nvSpPr>
        <p:spPr>
          <a:xfrm>
            <a:off x="6628606" y="5563394"/>
            <a:ext cx="780983" cy="307777"/>
          </a:xfrm>
          <a:prstGeom prst="rect">
            <a:avLst/>
          </a:prstGeom>
          <a:noFill/>
        </p:spPr>
        <p:txBody>
          <a:bodyPr wrap="none" rtlCol="0">
            <a:spAutoFit/>
          </a:bodyPr>
          <a:lstStyle/>
          <a:p>
            <a:r>
              <a:rPr lang="en-US" sz="1400" dirty="0"/>
              <a:t>Age: 21</a:t>
            </a:r>
            <a:endParaRPr lang="en-AU" sz="1400" dirty="0"/>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67440" y="4279467"/>
            <a:ext cx="908685" cy="1828800"/>
          </a:xfrm>
          <a:prstGeom prst="rect">
            <a:avLst/>
          </a:prstGeom>
        </p:spPr>
      </p:pic>
      <p:sp>
        <p:nvSpPr>
          <p:cNvPr id="12" name="TextBox 11"/>
          <p:cNvSpPr txBox="1"/>
          <p:nvPr/>
        </p:nvSpPr>
        <p:spPr>
          <a:xfrm>
            <a:off x="9524206" y="2907063"/>
            <a:ext cx="559769" cy="307777"/>
          </a:xfrm>
          <a:prstGeom prst="rect">
            <a:avLst/>
          </a:prstGeom>
          <a:noFill/>
        </p:spPr>
        <p:txBody>
          <a:bodyPr wrap="none" rtlCol="0">
            <a:spAutoFit/>
          </a:bodyPr>
          <a:lstStyle/>
          <a:p>
            <a:r>
              <a:rPr lang="en-US" sz="1400" dirty="0">
                <a:solidFill>
                  <a:schemeClr val="bg1"/>
                </a:solidFill>
              </a:rPr>
              <a:t>Matt</a:t>
            </a:r>
            <a:endParaRPr lang="en-AU" sz="1400" dirty="0">
              <a:solidFill>
                <a:schemeClr val="bg1"/>
              </a:solidFill>
            </a:endParaRPr>
          </a:p>
        </p:txBody>
      </p:sp>
    </p:spTree>
    <p:extLst>
      <p:ext uri="{BB962C8B-B14F-4D97-AF65-F5344CB8AC3E}">
        <p14:creationId xmlns:p14="http://schemas.microsoft.com/office/powerpoint/2010/main" val="105353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0599D74-24D5-4767-B853-5F9C21BB426C}" vid="{EC687717-D97F-486D-BDE4-90A7BE54F901}"/>
    </a:ext>
  </a:extLst>
</a:theme>
</file>

<file path=ppt/theme/theme2.xml><?xml version="1.0" encoding="utf-8"?>
<a:theme xmlns:a="http://schemas.openxmlformats.org/drawingml/2006/main" name="1_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0599D74-24D5-4767-B853-5F9C21BB426C}" vid="{EC687717-D97F-486D-BDE4-90A7BE54F9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C79711059E8D46ADE79FA0C3FB19E4" ma:contentTypeVersion="3" ma:contentTypeDescription="Create a new document." ma:contentTypeScope="" ma:versionID="656a8090b405f8f442598db378bd18f1">
  <xsd:schema xmlns:xsd="http://www.w3.org/2001/XMLSchema" xmlns:xs="http://www.w3.org/2001/XMLSchema" xmlns:p="http://schemas.microsoft.com/office/2006/metadata/properties" xmlns:ns2="a0705aab-28ed-4f14-9e72-801ff7570ecf" targetNamespace="http://schemas.microsoft.com/office/2006/metadata/properties" ma:root="true" ma:fieldsID="bd09b046ab988b2ab24220481138f443" ns2:_="">
    <xsd:import namespace="a0705aab-28ed-4f14-9e72-801ff7570ecf"/>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705aab-28ed-4f14-9e72-801ff7570e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a0705aab-28ed-4f14-9e72-801ff7570ecf">
      <UserInfo>
        <DisplayName/>
        <AccountId xsi:nil="true"/>
        <AccountType/>
      </UserInfo>
    </SharedWithUsers>
  </documentManagement>
</p:properties>
</file>

<file path=customXml/itemProps1.xml><?xml version="1.0" encoding="utf-8"?>
<ds:datastoreItem xmlns:ds="http://schemas.openxmlformats.org/officeDocument/2006/customXml" ds:itemID="{104926FD-9052-4656-B252-C0ECC8A066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705aab-28ed-4f14-9e72-801ff7570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3.xml><?xml version="1.0" encoding="utf-8"?>
<ds:datastoreItem xmlns:ds="http://schemas.openxmlformats.org/officeDocument/2006/customXml" ds:itemID="{1B9FA1EF-CD23-4139-920B-9EDB05CD48C7}">
  <ds:schemaRefs>
    <ds:schemaRef ds:uri="http://schemas.microsoft.com/office/infopath/2007/PartnerControls"/>
    <ds:schemaRef ds:uri="http://schemas.microsoft.com/office/2006/metadata/properties"/>
    <ds:schemaRef ds:uri="http://purl.org/dc/dcmitype/"/>
    <ds:schemaRef ds:uri="http://www.w3.org/XML/1998/namespace"/>
    <ds:schemaRef ds:uri="http://schemas.microsoft.com/office/2006/documentManagement/types"/>
    <ds:schemaRef ds:uri="http://purl.org/dc/elements/1.1/"/>
    <ds:schemaRef ds:uri="http://schemas.openxmlformats.org/package/2006/metadata/core-properties"/>
    <ds:schemaRef ds:uri="a0705aab-28ed-4f14-9e72-801ff7570ecf"/>
    <ds:schemaRef ds:uri="http://purl.org/dc/terms/"/>
  </ds:schemaRefs>
</ds:datastoreItem>
</file>

<file path=docProps/app.xml><?xml version="1.0" encoding="utf-8"?>
<Properties xmlns="http://schemas.openxmlformats.org/officeDocument/2006/extended-properties" xmlns:vt="http://schemas.openxmlformats.org/officeDocument/2006/docPropsVTypes">
  <Template>Readify PowerPoint</Template>
  <TotalTime>13112</TotalTime>
  <Words>3751</Words>
  <Application>Microsoft Office PowerPoint</Application>
  <PresentationFormat>Custom</PresentationFormat>
  <Paragraphs>871</Paragraphs>
  <Slides>58</Slides>
  <Notes>54</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58</vt:i4>
      </vt:variant>
    </vt:vector>
  </HeadingPairs>
  <TitlesOfParts>
    <vt:vector size="66" baseType="lpstr">
      <vt:lpstr>Agency FB</vt:lpstr>
      <vt:lpstr>Arial</vt:lpstr>
      <vt:lpstr>Calibri</vt:lpstr>
      <vt:lpstr>Consolas</vt:lpstr>
      <vt:lpstr>Segoe UI</vt:lpstr>
      <vt:lpstr>Times New Roman</vt:lpstr>
      <vt:lpstr>Readify Theme</vt:lpstr>
      <vt:lpstr>1_Readify Theme</vt:lpstr>
      <vt:lpstr>Modern Authentication</vt:lpstr>
      <vt:lpstr>Purpose Cover the essentials all devs need to know about auth.</vt:lpstr>
      <vt:lpstr>PowerPoint Presentation</vt:lpstr>
      <vt:lpstr>Why?</vt:lpstr>
      <vt:lpstr>Traditional application</vt:lpstr>
      <vt:lpstr>Modern application</vt:lpstr>
      <vt:lpstr>PowerPoint Presentation</vt:lpstr>
      <vt:lpstr>What?</vt:lpstr>
      <vt:lpstr>Identity vs Authn vs Authz</vt:lpstr>
      <vt:lpstr>Claims-based auth</vt:lpstr>
      <vt:lpstr>“Claims Based Authentication is about defining who you trust to give you accurate information about identity, and only ever using that information provided.”</vt:lpstr>
      <vt:lpstr>Claims-based auth</vt:lpstr>
      <vt:lpstr>Terminology</vt:lpstr>
      <vt:lpstr>Acronyms. Acronyms everywhere!</vt:lpstr>
      <vt:lpstr>Tokens (vs Passwords)</vt:lpstr>
      <vt:lpstr>How (standards)?</vt:lpstr>
      <vt:lpstr>Token formats</vt:lpstr>
      <vt:lpstr>“The OASIS Security Assertion Markup Language (SAML) standard defines an XML-based framework for describing and exchanging security information between on-line business partners. This security information is expressed in the form of portable SAML assertions that applications working across security domain boundaries can trust.”</vt:lpstr>
      <vt:lpstr>SAML 2.0 Tokens</vt:lpstr>
      <vt:lpstr>SAML 2.0 Tokens</vt:lpstr>
      <vt:lpstr>SAML 2.0 Tokens</vt:lpstr>
      <vt:lpstr>SAML 2.0 Tokens</vt:lpstr>
      <vt:lpstr>“JSON Web Token (JWT) is an open standard that defines a compact and self-contained way for securely transmitting information between parties as a JSON object. This information can be verified and trusted because it is digitally signed.”</vt:lpstr>
      <vt:lpstr>JSON Web Tokens (JWTs)</vt:lpstr>
      <vt:lpstr>JSON Web Tokens (JWTs)</vt:lpstr>
      <vt:lpstr>Auth protocols</vt:lpstr>
      <vt:lpstr> Authentication Protocol History</vt:lpstr>
      <vt:lpstr>Authentication Protocol Basic Flow</vt:lpstr>
      <vt:lpstr>WS Federation</vt:lpstr>
      <vt:lpstr>SAML</vt:lpstr>
      <vt:lpstr>OAuth 2.0</vt:lpstr>
      <vt:lpstr>OpenID Connect</vt:lpstr>
      <vt:lpstr>How (implementation)?</vt:lpstr>
      <vt:lpstr>Fundamentals</vt:lpstr>
      <vt:lpstr>Relying Parties</vt:lpstr>
      <vt:lpstr>Metadata</vt:lpstr>
      <vt:lpstr>Scopes</vt:lpstr>
      <vt:lpstr>Standard scopes</vt:lpstr>
      <vt:lpstr>OpenID Connect Tokens</vt:lpstr>
      <vt:lpstr>OpenID Connect JWT</vt:lpstr>
      <vt:lpstr>Endpoints</vt:lpstr>
      <vt:lpstr>Authorization Endpoint</vt:lpstr>
      <vt:lpstr>Token Endpoint</vt:lpstr>
      <vt:lpstr>Token Endpoint: An example</vt:lpstr>
      <vt:lpstr>UserInfo Endpoint</vt:lpstr>
      <vt:lpstr>Flows</vt:lpstr>
      <vt:lpstr>Choosing a flow</vt:lpstr>
      <vt:lpstr>Interactive flows</vt:lpstr>
      <vt:lpstr>Authorization code flow</vt:lpstr>
      <vt:lpstr>Token Endpoint: Authorization code</vt:lpstr>
      <vt:lpstr>Implicit flow</vt:lpstr>
      <vt:lpstr>Hybrid flow</vt:lpstr>
      <vt:lpstr>Non-interactive flows</vt:lpstr>
      <vt:lpstr>Client credentials flow</vt:lpstr>
      <vt:lpstr>Resource-owner credentials flow</vt:lpstr>
      <vt:lpstr> Demo</vt:lpstr>
      <vt:lpstr>Implementation</vt:lpstr>
      <vt:lpstr>Questions?</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Authentication</dc:title>
  <dc:creator>Robert Moore</dc:creator>
  <cp:lastModifiedBy>Robert Moore</cp:lastModifiedBy>
  <cp:revision>225</cp:revision>
  <dcterms:created xsi:type="dcterms:W3CDTF">2016-04-24T07:46:13Z</dcterms:created>
  <dcterms:modified xsi:type="dcterms:W3CDTF">2016-08-02T05:03:39Z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0x010100E6C79711059E8D46ADE79FA0C3FB19E4</vt:lpwstr>
  </property>
</Properties>
</file>